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0" r:id="rId2"/>
    <p:sldId id="394" r:id="rId3"/>
    <p:sldId id="264" r:id="rId4"/>
    <p:sldId id="269" r:id="rId5"/>
    <p:sldId id="280" r:id="rId6"/>
    <p:sldId id="285" r:id="rId7"/>
    <p:sldId id="286" r:id="rId8"/>
    <p:sldId id="361" r:id="rId9"/>
    <p:sldId id="328" r:id="rId10"/>
    <p:sldId id="362" r:id="rId11"/>
    <p:sldId id="378" r:id="rId12"/>
    <p:sldId id="305" r:id="rId13"/>
    <p:sldId id="363" r:id="rId14"/>
    <p:sldId id="330" r:id="rId15"/>
    <p:sldId id="393" r:id="rId16"/>
    <p:sldId id="392" r:id="rId17"/>
    <p:sldId id="409" r:id="rId18"/>
    <p:sldId id="364" r:id="rId19"/>
    <p:sldId id="365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77" r:id="rId31"/>
    <p:sldId id="375" r:id="rId32"/>
    <p:sldId id="376" r:id="rId33"/>
    <p:sldId id="410" r:id="rId34"/>
    <p:sldId id="395" r:id="rId35"/>
    <p:sldId id="396" r:id="rId36"/>
    <p:sldId id="422" r:id="rId37"/>
    <p:sldId id="398" r:id="rId38"/>
    <p:sldId id="399" r:id="rId39"/>
    <p:sldId id="403" r:id="rId40"/>
    <p:sldId id="406" r:id="rId41"/>
    <p:sldId id="397" r:id="rId42"/>
    <p:sldId id="400" r:id="rId43"/>
    <p:sldId id="401" r:id="rId44"/>
    <p:sldId id="402" r:id="rId45"/>
    <p:sldId id="404" r:id="rId46"/>
    <p:sldId id="419" r:id="rId47"/>
    <p:sldId id="420" r:id="rId48"/>
    <p:sldId id="421" r:id="rId49"/>
    <p:sldId id="405" r:id="rId50"/>
    <p:sldId id="407" r:id="rId51"/>
    <p:sldId id="408" r:id="rId52"/>
    <p:sldId id="424" r:id="rId53"/>
    <p:sldId id="423" r:id="rId54"/>
    <p:sldId id="416" r:id="rId55"/>
    <p:sldId id="417" r:id="rId56"/>
    <p:sldId id="418" r:id="rId57"/>
    <p:sldId id="261" r:id="rId58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.inglis" initials="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62B"/>
    <a:srgbClr val="47474A"/>
    <a:srgbClr val="F0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8" autoAdjust="0"/>
  </p:normalViewPr>
  <p:slideViewPr>
    <p:cSldViewPr snapToGrid="0" snapToObjects="1">
      <p:cViewPr varScale="1">
        <p:scale>
          <a:sx n="102" d="100"/>
          <a:sy n="102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b\Userdata\SHS\Common\SHS%20Project%20Board\Umbrella%20Programme\Transformation\SG%20-%205%20-%20Professional%20Education%20and%20Training\Data\Data%20for%20PG%20repo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b\Userdata\SHS\Common\SHS%20Project%20Board\Umbrella%20Programme\Transformation\Reporting%20and%20Outcomes%20and%20Monitoring\Data\Umbrella%20pharmacies%20list%20with%20data%20to%2028%20April%2016%20K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b\Userdata\SHS\Common\SHS%20Project%20Board\Umbrella%20Programme\Transformation\Reporting%20and%20Outcomes%20and%20Monitoring\Data\Umbrella%20pharmacies%20list%20with%20data%20to%2028%20April%2016%20K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b\Userdata\SHS\Common\SHS%20Project%20Board\Umbrella%20Programme\Transformation\SG%20-%205%20-%20Professional%20Education%20and%20Training\Data\Copy%20of%20Monthly%20Issue%20%20Receipt%20-%20Aug%20'15%20-%20May%20'16%20for%20P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b\Userdata\SHS\Common\SHS%20Project%20Board\Umbrella%20Programme\Transformation\SG%20-%205%20-%20Professional%20Education%20and%20Training\Data\Copy%20of%20Monthly%20Issue%20%20Receipt%20-%20Aug%20'15%20-%20May%20'16%20for%20P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b\Userdata\SHS\Common\SHS%20Project%20Board\Umbrella%20Programme\Transformation\Reporting%20and%20Outcomes%20and%20Monitoring\Internal%20and%20Comms\Positivity%20rates%2001.06.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hb\Userdata\SHS\Common\SHS%20Project%20Board\Umbrella%20Programme\Transformation\Reporting%20and%20Outcomes%20and%20Monitoring\Data\Book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Sheet1!$D$29</c:f>
              <c:strCache>
                <c:ptCount val="1"/>
                <c:pt idx="0">
                  <c:v>1. WSC</c:v>
                </c:pt>
              </c:strCache>
            </c:strRef>
          </c:tx>
          <c:marker>
            <c:symbol val="none"/>
          </c:marker>
          <c:cat>
            <c:numRef>
              <c:f>Sheet1!$E$28:$N$28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Sheet1!$E$29:$N$29</c:f>
              <c:numCache>
                <c:formatCode>General</c:formatCode>
                <c:ptCount val="10"/>
                <c:pt idx="0">
                  <c:v>1481</c:v>
                </c:pt>
                <c:pt idx="1">
                  <c:v>2844</c:v>
                </c:pt>
                <c:pt idx="2">
                  <c:v>2658</c:v>
                </c:pt>
                <c:pt idx="3">
                  <c:v>2659</c:v>
                </c:pt>
                <c:pt idx="4">
                  <c:v>2602</c:v>
                </c:pt>
                <c:pt idx="5">
                  <c:v>2678</c:v>
                </c:pt>
                <c:pt idx="6">
                  <c:v>2872</c:v>
                </c:pt>
                <c:pt idx="7">
                  <c:v>2693</c:v>
                </c:pt>
                <c:pt idx="8">
                  <c:v>2590</c:v>
                </c:pt>
                <c:pt idx="9">
                  <c:v>2453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Sheet1!$D$30</c:f>
              <c:strCache>
                <c:ptCount val="1"/>
                <c:pt idx="0">
                  <c:v>2. Boots City Centre</c:v>
                </c:pt>
              </c:strCache>
            </c:strRef>
          </c:tx>
          <c:marker>
            <c:symbol val="none"/>
          </c:marker>
          <c:cat>
            <c:numRef>
              <c:f>Sheet1!$E$28:$N$28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Sheet1!$E$30:$N$30</c:f>
              <c:numCache>
                <c:formatCode>General</c:formatCode>
                <c:ptCount val="10"/>
                <c:pt idx="0">
                  <c:v>1208</c:v>
                </c:pt>
                <c:pt idx="1">
                  <c:v>1949</c:v>
                </c:pt>
                <c:pt idx="2">
                  <c:v>2053</c:v>
                </c:pt>
                <c:pt idx="3">
                  <c:v>1925</c:v>
                </c:pt>
                <c:pt idx="4">
                  <c:v>1872</c:v>
                </c:pt>
                <c:pt idx="5">
                  <c:v>2089</c:v>
                </c:pt>
                <c:pt idx="6">
                  <c:v>2047</c:v>
                </c:pt>
                <c:pt idx="7">
                  <c:v>1996</c:v>
                </c:pt>
                <c:pt idx="8">
                  <c:v>2110</c:v>
                </c:pt>
                <c:pt idx="9">
                  <c:v>1986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Sheet1!$D$31</c:f>
              <c:strCache>
                <c:ptCount val="1"/>
                <c:pt idx="0">
                  <c:v>3. Erdington</c:v>
                </c:pt>
              </c:strCache>
            </c:strRef>
          </c:tx>
          <c:marker>
            <c:symbol val="none"/>
          </c:marker>
          <c:cat>
            <c:numRef>
              <c:f>Sheet1!$E$28:$N$28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Sheet1!$E$31:$N$31</c:f>
              <c:numCache>
                <c:formatCode>General</c:formatCode>
                <c:ptCount val="10"/>
                <c:pt idx="0">
                  <c:v>787</c:v>
                </c:pt>
                <c:pt idx="1">
                  <c:v>1347</c:v>
                </c:pt>
                <c:pt idx="2">
                  <c:v>1336</c:v>
                </c:pt>
                <c:pt idx="3">
                  <c:v>1329</c:v>
                </c:pt>
                <c:pt idx="4">
                  <c:v>1220</c:v>
                </c:pt>
                <c:pt idx="5">
                  <c:v>1269</c:v>
                </c:pt>
                <c:pt idx="6">
                  <c:v>1105</c:v>
                </c:pt>
                <c:pt idx="7">
                  <c:v>1040</c:v>
                </c:pt>
                <c:pt idx="8">
                  <c:v>1066</c:v>
                </c:pt>
                <c:pt idx="9">
                  <c:v>944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Sheet1!$D$32</c:f>
              <c:strCache>
                <c:ptCount val="1"/>
                <c:pt idx="0">
                  <c:v>4. Hawthorn House</c:v>
                </c:pt>
              </c:strCache>
            </c:strRef>
          </c:tx>
          <c:marker>
            <c:symbol val="none"/>
          </c:marker>
          <c:cat>
            <c:numRef>
              <c:f>Sheet1!$E$28:$N$28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Sheet1!$E$32:$N$32</c:f>
              <c:numCache>
                <c:formatCode>General</c:formatCode>
                <c:ptCount val="10"/>
                <c:pt idx="0">
                  <c:v>422</c:v>
                </c:pt>
                <c:pt idx="1">
                  <c:v>817</c:v>
                </c:pt>
                <c:pt idx="2">
                  <c:v>775</c:v>
                </c:pt>
                <c:pt idx="3">
                  <c:v>741</c:v>
                </c:pt>
                <c:pt idx="4">
                  <c:v>651</c:v>
                </c:pt>
                <c:pt idx="5">
                  <c:v>602</c:v>
                </c:pt>
                <c:pt idx="6">
                  <c:v>732</c:v>
                </c:pt>
                <c:pt idx="7">
                  <c:v>687</c:v>
                </c:pt>
                <c:pt idx="8">
                  <c:v>631</c:v>
                </c:pt>
                <c:pt idx="9">
                  <c:v>631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Sheet1!$D$33</c:f>
              <c:strCache>
                <c:ptCount val="1"/>
                <c:pt idx="0">
                  <c:v>5. Soho</c:v>
                </c:pt>
              </c:strCache>
            </c:strRef>
          </c:tx>
          <c:marker>
            <c:symbol val="none"/>
          </c:marker>
          <c:cat>
            <c:numRef>
              <c:f>Sheet1!$E$28:$N$28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Sheet1!$E$33:$N$33</c:f>
              <c:numCache>
                <c:formatCode>General</c:formatCode>
                <c:ptCount val="10"/>
                <c:pt idx="0">
                  <c:v>248</c:v>
                </c:pt>
                <c:pt idx="1">
                  <c:v>489</c:v>
                </c:pt>
                <c:pt idx="2">
                  <c:v>498</c:v>
                </c:pt>
                <c:pt idx="3">
                  <c:v>483</c:v>
                </c:pt>
                <c:pt idx="4">
                  <c:v>463</c:v>
                </c:pt>
                <c:pt idx="5">
                  <c:v>453</c:v>
                </c:pt>
                <c:pt idx="6">
                  <c:v>475</c:v>
                </c:pt>
                <c:pt idx="7">
                  <c:v>495</c:v>
                </c:pt>
                <c:pt idx="8">
                  <c:v>497</c:v>
                </c:pt>
                <c:pt idx="9">
                  <c:v>483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Sheet1!$D$34</c:f>
              <c:strCache>
                <c:ptCount val="1"/>
                <c:pt idx="0">
                  <c:v>6. Northfield</c:v>
                </c:pt>
              </c:strCache>
            </c:strRef>
          </c:tx>
          <c:marker>
            <c:symbol val="none"/>
          </c:marker>
          <c:cat>
            <c:numRef>
              <c:f>Sheet1!$E$28:$N$28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Sheet1!$E$34:$N$34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89</c:v>
                </c:pt>
                <c:pt idx="4">
                  <c:v>122</c:v>
                </c:pt>
                <c:pt idx="5">
                  <c:v>127</c:v>
                </c:pt>
                <c:pt idx="6">
                  <c:v>155</c:v>
                </c:pt>
                <c:pt idx="7">
                  <c:v>173</c:v>
                </c:pt>
                <c:pt idx="8">
                  <c:v>177</c:v>
                </c:pt>
                <c:pt idx="9">
                  <c:v>157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Sheet1!$D$35</c:f>
              <c:strCache>
                <c:ptCount val="1"/>
                <c:pt idx="0">
                  <c:v>7.Solihull</c:v>
                </c:pt>
              </c:strCache>
            </c:strRef>
          </c:tx>
          <c:marker>
            <c:symbol val="none"/>
          </c:marker>
          <c:cat>
            <c:numRef>
              <c:f>Sheet1!$E$28:$N$28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Sheet1!$E$35:$N$35</c:f>
              <c:numCache>
                <c:formatCode>General</c:formatCode>
                <c:ptCount val="10"/>
                <c:pt idx="0">
                  <c:v>408</c:v>
                </c:pt>
                <c:pt idx="1">
                  <c:v>818</c:v>
                </c:pt>
                <c:pt idx="2">
                  <c:v>775</c:v>
                </c:pt>
                <c:pt idx="3">
                  <c:v>800</c:v>
                </c:pt>
                <c:pt idx="4">
                  <c:v>808</c:v>
                </c:pt>
                <c:pt idx="5">
                  <c:v>869</c:v>
                </c:pt>
                <c:pt idx="6">
                  <c:v>991</c:v>
                </c:pt>
                <c:pt idx="7">
                  <c:v>986</c:v>
                </c:pt>
                <c:pt idx="8">
                  <c:v>1119</c:v>
                </c:pt>
                <c:pt idx="9">
                  <c:v>1032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Sheet1!$D$36</c:f>
              <c:strCache>
                <c:ptCount val="1"/>
                <c:pt idx="0">
                  <c:v>8. Chelmsley Wood</c:v>
                </c:pt>
              </c:strCache>
            </c:strRef>
          </c:tx>
          <c:marker>
            <c:symbol val="none"/>
          </c:marker>
          <c:cat>
            <c:numRef>
              <c:f>Sheet1!$E$28:$N$28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Sheet1!$E$36:$N$36</c:f>
              <c:numCache>
                <c:formatCode>General</c:formatCode>
                <c:ptCount val="10"/>
                <c:pt idx="0">
                  <c:v>57</c:v>
                </c:pt>
                <c:pt idx="1">
                  <c:v>105</c:v>
                </c:pt>
                <c:pt idx="2">
                  <c:v>135</c:v>
                </c:pt>
                <c:pt idx="3">
                  <c:v>118</c:v>
                </c:pt>
                <c:pt idx="4">
                  <c:v>105</c:v>
                </c:pt>
                <c:pt idx="5">
                  <c:v>116</c:v>
                </c:pt>
                <c:pt idx="6">
                  <c:v>128</c:v>
                </c:pt>
                <c:pt idx="7">
                  <c:v>142</c:v>
                </c:pt>
                <c:pt idx="8">
                  <c:v>104</c:v>
                </c:pt>
                <c:pt idx="9">
                  <c:v>106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Sheet1!$D$37</c:f>
              <c:strCache>
                <c:ptCount val="1"/>
                <c:pt idx="0">
                  <c:v>9.LGBT</c:v>
                </c:pt>
              </c:strCache>
            </c:strRef>
          </c:tx>
          <c:marker>
            <c:symbol val="none"/>
          </c:marker>
          <c:cat>
            <c:numRef>
              <c:f>Sheet1!$E$28:$N$28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Sheet1!$E$37:$N$37</c:f>
              <c:numCache>
                <c:formatCode>General</c:formatCode>
                <c:ptCount val="10"/>
                <c:pt idx="0">
                  <c:v>29</c:v>
                </c:pt>
                <c:pt idx="1">
                  <c:v>61</c:v>
                </c:pt>
                <c:pt idx="2">
                  <c:v>76</c:v>
                </c:pt>
                <c:pt idx="3">
                  <c:v>59</c:v>
                </c:pt>
                <c:pt idx="4">
                  <c:v>47</c:v>
                </c:pt>
                <c:pt idx="5">
                  <c:v>67</c:v>
                </c:pt>
                <c:pt idx="6">
                  <c:v>66</c:v>
                </c:pt>
                <c:pt idx="7">
                  <c:v>75</c:v>
                </c:pt>
                <c:pt idx="8">
                  <c:v>73</c:v>
                </c:pt>
                <c:pt idx="9">
                  <c:v>75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Sheet1!$D$38</c:f>
              <c:strCache>
                <c:ptCount val="1"/>
                <c:pt idx="0">
                  <c:v>10. Satellite/Community/Youth centre</c:v>
                </c:pt>
              </c:strCache>
            </c:strRef>
          </c:tx>
          <c:marker>
            <c:symbol val="none"/>
          </c:marker>
          <c:cat>
            <c:numRef>
              <c:f>Sheet1!$E$28:$N$28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Sheet1!$E$38:$N$38</c:f>
              <c:numCache>
                <c:formatCode>General</c:formatCode>
                <c:ptCount val="10"/>
                <c:pt idx="0">
                  <c:v>53</c:v>
                </c:pt>
                <c:pt idx="1">
                  <c:v>125</c:v>
                </c:pt>
                <c:pt idx="2">
                  <c:v>107</c:v>
                </c:pt>
                <c:pt idx="3">
                  <c:v>108</c:v>
                </c:pt>
                <c:pt idx="4">
                  <c:v>66</c:v>
                </c:pt>
                <c:pt idx="5">
                  <c:v>97</c:v>
                </c:pt>
                <c:pt idx="6">
                  <c:v>107</c:v>
                </c:pt>
                <c:pt idx="7">
                  <c:v>118</c:v>
                </c:pt>
                <c:pt idx="8">
                  <c:v>132</c:v>
                </c:pt>
                <c:pt idx="9">
                  <c:v>188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82112"/>
        <c:axId val="187896192"/>
      </c:lineChart>
      <c:dateAx>
        <c:axId val="1878821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87896192"/>
        <c:crosses val="autoZero"/>
        <c:auto val="1"/>
        <c:lblOffset val="100"/>
        <c:baseTimeUnit val="months"/>
      </c:dateAx>
      <c:valAx>
        <c:axId val="18789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882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600"/>
              <a:t>Tier 1 Activity 10</a:t>
            </a:r>
            <a:r>
              <a:rPr lang="en-GB" sz="1600" baseline="0"/>
              <a:t> Aug 15 to 30 June 16</a:t>
            </a:r>
            <a:endParaRPr lang="en-GB" sz="16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'Pharmacy data for CC'!$B$40</c:f>
              <c:strCache>
                <c:ptCount val="1"/>
                <c:pt idx="0">
                  <c:v>Tier</c:v>
                </c:pt>
              </c:strCache>
            </c:strRef>
          </c:tx>
          <c:cat>
            <c:strRef>
              <c:f>'Pharmacy data for CC'!$A$41:$A$51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'Pharmacy data for CC'!$B$41:$B$51</c:f>
            </c:numRef>
          </c:val>
          <c:smooth val="0"/>
        </c:ser>
        <c:ser>
          <c:idx val="1"/>
          <c:order val="1"/>
          <c:tx>
            <c:strRef>
              <c:f>'Pharmacy data for CC'!$C$40</c:f>
              <c:strCache>
                <c:ptCount val="1"/>
                <c:pt idx="0">
                  <c:v>Condom</c:v>
                </c:pt>
              </c:strCache>
            </c:strRef>
          </c:tx>
          <c:cat>
            <c:strRef>
              <c:f>'Pharmacy data for CC'!$A$41:$A$51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'Pharmacy data for CC'!$C$41:$C$51</c:f>
              <c:numCache>
                <c:formatCode>General</c:formatCode>
                <c:ptCount val="11"/>
                <c:pt idx="0">
                  <c:v>19</c:v>
                </c:pt>
                <c:pt idx="1">
                  <c:v>45</c:v>
                </c:pt>
                <c:pt idx="2">
                  <c:v>36</c:v>
                </c:pt>
                <c:pt idx="3">
                  <c:v>48</c:v>
                </c:pt>
                <c:pt idx="4">
                  <c:v>47</c:v>
                </c:pt>
                <c:pt idx="5">
                  <c:v>49</c:v>
                </c:pt>
                <c:pt idx="6">
                  <c:v>64</c:v>
                </c:pt>
                <c:pt idx="7">
                  <c:v>80</c:v>
                </c:pt>
                <c:pt idx="8">
                  <c:v>45</c:v>
                </c:pt>
                <c:pt idx="9">
                  <c:v>84</c:v>
                </c:pt>
                <c:pt idx="10">
                  <c:v>201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'Pharmacy data for CC'!$D$40</c:f>
              <c:strCache>
                <c:ptCount val="1"/>
                <c:pt idx="0">
                  <c:v>Dispensed STI Kit</c:v>
                </c:pt>
              </c:strCache>
            </c:strRef>
          </c:tx>
          <c:cat>
            <c:strRef>
              <c:f>'Pharmacy data for CC'!$A$41:$A$51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'Pharmacy data for CC'!$D$41:$D$51</c:f>
              <c:numCache>
                <c:formatCode>General</c:formatCode>
                <c:ptCount val="11"/>
                <c:pt idx="1">
                  <c:v>9</c:v>
                </c:pt>
                <c:pt idx="2">
                  <c:v>16</c:v>
                </c:pt>
                <c:pt idx="3">
                  <c:v>12</c:v>
                </c:pt>
                <c:pt idx="4">
                  <c:v>10</c:v>
                </c:pt>
                <c:pt idx="5">
                  <c:v>4</c:v>
                </c:pt>
                <c:pt idx="6">
                  <c:v>17</c:v>
                </c:pt>
                <c:pt idx="7">
                  <c:v>5</c:v>
                </c:pt>
                <c:pt idx="8">
                  <c:v>9</c:v>
                </c:pt>
                <c:pt idx="9">
                  <c:v>15</c:v>
                </c:pt>
                <c:pt idx="10">
                  <c:v>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'Pharmacy data for CC'!$E$40</c:f>
              <c:strCache>
                <c:ptCount val="1"/>
                <c:pt idx="0">
                  <c:v>EHC </c:v>
                </c:pt>
              </c:strCache>
            </c:strRef>
          </c:tx>
          <c:cat>
            <c:strRef>
              <c:f>'Pharmacy data for CC'!$A$41:$A$51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'Pharmacy data for CC'!$E$41:$E$51</c:f>
              <c:numCache>
                <c:formatCode>General</c:formatCode>
                <c:ptCount val="11"/>
                <c:pt idx="0">
                  <c:v>187</c:v>
                </c:pt>
                <c:pt idx="1">
                  <c:v>412</c:v>
                </c:pt>
                <c:pt idx="2">
                  <c:v>408</c:v>
                </c:pt>
                <c:pt idx="3">
                  <c:v>364</c:v>
                </c:pt>
                <c:pt idx="4">
                  <c:v>397</c:v>
                </c:pt>
                <c:pt idx="5">
                  <c:v>401</c:v>
                </c:pt>
                <c:pt idx="6">
                  <c:v>450</c:v>
                </c:pt>
                <c:pt idx="7">
                  <c:v>382</c:v>
                </c:pt>
                <c:pt idx="8">
                  <c:v>393</c:v>
                </c:pt>
                <c:pt idx="9">
                  <c:v>523</c:v>
                </c:pt>
                <c:pt idx="10">
                  <c:v>642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'Pharmacy data for CC'!$F$40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'Pharmacy data for CC'!$A$41:$A$51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</c:v>
                </c:pt>
                <c:pt idx="10">
                  <c:v>June</c:v>
                </c:pt>
              </c:strCache>
            </c:strRef>
          </c:cat>
          <c:val>
            <c:numRef>
              <c:f>'Pharmacy data for CC'!$F$41:$F$51</c:f>
              <c:numCache>
                <c:formatCode>General</c:formatCode>
                <c:ptCount val="11"/>
                <c:pt idx="0">
                  <c:v>206</c:v>
                </c:pt>
                <c:pt idx="1">
                  <c:v>466</c:v>
                </c:pt>
                <c:pt idx="2">
                  <c:v>460</c:v>
                </c:pt>
                <c:pt idx="3">
                  <c:v>424</c:v>
                </c:pt>
                <c:pt idx="4">
                  <c:v>454</c:v>
                </c:pt>
                <c:pt idx="5">
                  <c:v>454</c:v>
                </c:pt>
                <c:pt idx="6">
                  <c:v>531</c:v>
                </c:pt>
                <c:pt idx="7">
                  <c:v>467</c:v>
                </c:pt>
                <c:pt idx="8">
                  <c:v>447</c:v>
                </c:pt>
                <c:pt idx="9">
                  <c:v>622</c:v>
                </c:pt>
                <c:pt idx="10">
                  <c:v>857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273792"/>
        <c:axId val="188275328"/>
      </c:lineChart>
      <c:catAx>
        <c:axId val="188273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275328"/>
        <c:crosses val="autoZero"/>
        <c:auto val="1"/>
        <c:lblAlgn val="ctr"/>
        <c:lblOffset val="100"/>
        <c:noMultiLvlLbl val="0"/>
      </c:catAx>
      <c:valAx>
        <c:axId val="188275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882737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600"/>
              <a:t>Tier</a:t>
            </a:r>
            <a:r>
              <a:rPr lang="en-GB" sz="1600" baseline="0"/>
              <a:t> 2 Pharmacy Activity 10 Aug 15 to  30 June 16</a:t>
            </a:r>
            <a:endParaRPr lang="en-GB" sz="160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'Pharmacy data for CC'!$B$56</c:f>
              <c:strCache>
                <c:ptCount val="1"/>
                <c:pt idx="0">
                  <c:v>Tier</c:v>
                </c:pt>
              </c:strCache>
            </c:strRef>
          </c:tx>
          <c:cat>
            <c:strRef>
              <c:f>'Pharmacy data for CC'!$A$57:$A$67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 </c:v>
                </c:pt>
                <c:pt idx="10">
                  <c:v>June</c:v>
                </c:pt>
              </c:strCache>
            </c:strRef>
          </c:cat>
          <c:val>
            <c:numRef>
              <c:f>'Pharmacy data for CC'!$B$57:$B$67</c:f>
            </c:numRef>
          </c:val>
          <c:smooth val="0"/>
        </c:ser>
        <c:ser>
          <c:idx val="1"/>
          <c:order val="1"/>
          <c:tx>
            <c:strRef>
              <c:f>'Pharmacy data for CC'!$C$56</c:f>
              <c:strCache>
                <c:ptCount val="1"/>
                <c:pt idx="0">
                  <c:v>Chlamydia Treatment</c:v>
                </c:pt>
              </c:strCache>
            </c:strRef>
          </c:tx>
          <c:cat>
            <c:strRef>
              <c:f>'Pharmacy data for CC'!$A$57:$A$67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 </c:v>
                </c:pt>
                <c:pt idx="10">
                  <c:v>June</c:v>
                </c:pt>
              </c:strCache>
            </c:strRef>
          </c:cat>
          <c:val>
            <c:numRef>
              <c:f>'Pharmacy data for CC'!$C$57:$C$67</c:f>
              <c:numCache>
                <c:formatCode>General</c:formatCode>
                <c:ptCount val="11"/>
                <c:pt idx="0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'Pharmacy data for CC'!$D$56</c:f>
              <c:strCache>
                <c:ptCount val="1"/>
                <c:pt idx="0">
                  <c:v>COC/POP</c:v>
                </c:pt>
              </c:strCache>
            </c:strRef>
          </c:tx>
          <c:cat>
            <c:strRef>
              <c:f>'Pharmacy data for CC'!$A$57:$A$67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 </c:v>
                </c:pt>
                <c:pt idx="10">
                  <c:v>June</c:v>
                </c:pt>
              </c:strCache>
            </c:strRef>
          </c:cat>
          <c:val>
            <c:numRef>
              <c:f>'Pharmacy data for CC'!$D$57:$D$67</c:f>
              <c:numCache>
                <c:formatCode>General</c:formatCode>
                <c:ptCount val="11"/>
                <c:pt idx="0">
                  <c:v>4</c:v>
                </c:pt>
                <c:pt idx="1">
                  <c:v>8</c:v>
                </c:pt>
                <c:pt idx="2">
                  <c:v>11</c:v>
                </c:pt>
                <c:pt idx="3">
                  <c:v>12</c:v>
                </c:pt>
                <c:pt idx="4">
                  <c:v>10</c:v>
                </c:pt>
                <c:pt idx="5">
                  <c:v>16</c:v>
                </c:pt>
                <c:pt idx="6">
                  <c:v>18</c:v>
                </c:pt>
                <c:pt idx="7">
                  <c:v>14</c:v>
                </c:pt>
                <c:pt idx="8">
                  <c:v>14</c:v>
                </c:pt>
                <c:pt idx="9">
                  <c:v>22</c:v>
                </c:pt>
                <c:pt idx="10">
                  <c:v>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'Pharmacy data for CC'!$E$56</c:f>
              <c:strCache>
                <c:ptCount val="1"/>
                <c:pt idx="0">
                  <c:v>Condom</c:v>
                </c:pt>
              </c:strCache>
            </c:strRef>
          </c:tx>
          <c:cat>
            <c:strRef>
              <c:f>'Pharmacy data for CC'!$A$57:$A$67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 </c:v>
                </c:pt>
                <c:pt idx="10">
                  <c:v>June</c:v>
                </c:pt>
              </c:strCache>
            </c:strRef>
          </c:cat>
          <c:val>
            <c:numRef>
              <c:f>'Pharmacy data for CC'!$E$57:$E$67</c:f>
              <c:numCache>
                <c:formatCode>General</c:formatCode>
                <c:ptCount val="11"/>
                <c:pt idx="0">
                  <c:v>10</c:v>
                </c:pt>
                <c:pt idx="1">
                  <c:v>88</c:v>
                </c:pt>
                <c:pt idx="2">
                  <c:v>196</c:v>
                </c:pt>
                <c:pt idx="3">
                  <c:v>91</c:v>
                </c:pt>
                <c:pt idx="4">
                  <c:v>94</c:v>
                </c:pt>
                <c:pt idx="5">
                  <c:v>146</c:v>
                </c:pt>
                <c:pt idx="6">
                  <c:v>175</c:v>
                </c:pt>
                <c:pt idx="7">
                  <c:v>149</c:v>
                </c:pt>
                <c:pt idx="8">
                  <c:v>122</c:v>
                </c:pt>
                <c:pt idx="9">
                  <c:v>148</c:v>
                </c:pt>
                <c:pt idx="10">
                  <c:v>123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'Pharmacy data for CC'!$F$56</c:f>
              <c:strCache>
                <c:ptCount val="1"/>
                <c:pt idx="0">
                  <c:v>Dispensed STI Kit</c:v>
                </c:pt>
              </c:strCache>
            </c:strRef>
          </c:tx>
          <c:cat>
            <c:strRef>
              <c:f>'Pharmacy data for CC'!$A$57:$A$67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 </c:v>
                </c:pt>
                <c:pt idx="10">
                  <c:v>June</c:v>
                </c:pt>
              </c:strCache>
            </c:strRef>
          </c:cat>
          <c:val>
            <c:numRef>
              <c:f>'Pharmacy data for CC'!$F$57:$F$67</c:f>
              <c:numCache>
                <c:formatCode>General</c:formatCode>
                <c:ptCount val="11"/>
                <c:pt idx="1">
                  <c:v>9</c:v>
                </c:pt>
                <c:pt idx="2">
                  <c:v>16</c:v>
                </c:pt>
                <c:pt idx="3">
                  <c:v>12</c:v>
                </c:pt>
                <c:pt idx="4">
                  <c:v>10</c:v>
                </c:pt>
                <c:pt idx="5">
                  <c:v>4</c:v>
                </c:pt>
                <c:pt idx="6">
                  <c:v>17</c:v>
                </c:pt>
                <c:pt idx="7">
                  <c:v>5</c:v>
                </c:pt>
                <c:pt idx="8">
                  <c:v>9</c:v>
                </c:pt>
                <c:pt idx="9">
                  <c:v>15</c:v>
                </c:pt>
                <c:pt idx="10">
                  <c:v>17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'Pharmacy data for CC'!$G$56</c:f>
              <c:strCache>
                <c:ptCount val="1"/>
                <c:pt idx="0">
                  <c:v>EHC </c:v>
                </c:pt>
              </c:strCache>
            </c:strRef>
          </c:tx>
          <c:cat>
            <c:strRef>
              <c:f>'Pharmacy data for CC'!$A$57:$A$67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 </c:v>
                </c:pt>
                <c:pt idx="10">
                  <c:v>June</c:v>
                </c:pt>
              </c:strCache>
            </c:strRef>
          </c:cat>
          <c:val>
            <c:numRef>
              <c:f>'Pharmacy data for CC'!$G$57:$G$67</c:f>
              <c:numCache>
                <c:formatCode>General</c:formatCode>
                <c:ptCount val="11"/>
                <c:pt idx="0">
                  <c:v>23</c:v>
                </c:pt>
                <c:pt idx="1">
                  <c:v>46</c:v>
                </c:pt>
                <c:pt idx="2">
                  <c:v>84</c:v>
                </c:pt>
                <c:pt idx="3">
                  <c:v>86</c:v>
                </c:pt>
                <c:pt idx="4">
                  <c:v>67</c:v>
                </c:pt>
                <c:pt idx="5">
                  <c:v>97</c:v>
                </c:pt>
                <c:pt idx="6">
                  <c:v>144</c:v>
                </c:pt>
                <c:pt idx="7">
                  <c:v>128</c:v>
                </c:pt>
                <c:pt idx="8">
                  <c:v>75</c:v>
                </c:pt>
                <c:pt idx="9">
                  <c:v>114</c:v>
                </c:pt>
                <c:pt idx="10">
                  <c:v>112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'Pharmacy data for CC'!$H$56</c:f>
              <c:strCache>
                <c:ptCount val="1"/>
                <c:pt idx="0">
                  <c:v>Injectable contraception</c:v>
                </c:pt>
              </c:strCache>
            </c:strRef>
          </c:tx>
          <c:cat>
            <c:strRef>
              <c:f>'Pharmacy data for CC'!$A$57:$A$67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 </c:v>
                </c:pt>
                <c:pt idx="10">
                  <c:v>June</c:v>
                </c:pt>
              </c:strCache>
            </c:strRef>
          </c:cat>
          <c:val>
            <c:numRef>
              <c:f>'Pharmacy data for CC'!$H$57:$H$67</c:f>
              <c:numCache>
                <c:formatCode>General</c:formatCode>
                <c:ptCount val="11"/>
                <c:pt idx="5">
                  <c:v>1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'Pharmacy data for CC'!$I$56</c:f>
              <c:strCache>
                <c:ptCount val="1"/>
                <c:pt idx="0">
                  <c:v>Initiating_STI_Screening_Tier2</c:v>
                </c:pt>
              </c:strCache>
            </c:strRef>
          </c:tx>
          <c:cat>
            <c:strRef>
              <c:f>'Pharmacy data for CC'!$A$57:$A$67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 </c:v>
                </c:pt>
                <c:pt idx="10">
                  <c:v>June</c:v>
                </c:pt>
              </c:strCache>
            </c:strRef>
          </c:cat>
          <c:val>
            <c:numRef>
              <c:f>'Pharmacy data for CC'!$I$57:$I$67</c:f>
              <c:numCache>
                <c:formatCode>General</c:formatCode>
                <c:ptCount val="11"/>
                <c:pt idx="0">
                  <c:v>11</c:v>
                </c:pt>
                <c:pt idx="1">
                  <c:v>34</c:v>
                </c:pt>
                <c:pt idx="2">
                  <c:v>55</c:v>
                </c:pt>
                <c:pt idx="3">
                  <c:v>33</c:v>
                </c:pt>
                <c:pt idx="4">
                  <c:v>36</c:v>
                </c:pt>
                <c:pt idx="5">
                  <c:v>43</c:v>
                </c:pt>
                <c:pt idx="6">
                  <c:v>68</c:v>
                </c:pt>
                <c:pt idx="7">
                  <c:v>58</c:v>
                </c:pt>
                <c:pt idx="8">
                  <c:v>48</c:v>
                </c:pt>
                <c:pt idx="9">
                  <c:v>42</c:v>
                </c:pt>
                <c:pt idx="10">
                  <c:v>42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'Pharmacy data for CC'!$J$56</c:f>
              <c:strCache>
                <c:ptCount val="1"/>
                <c:pt idx="0">
                  <c:v>Hep B Vaccine</c:v>
                </c:pt>
              </c:strCache>
            </c:strRef>
          </c:tx>
          <c:cat>
            <c:strRef>
              <c:f>'Pharmacy data for CC'!$A$57:$A$67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 </c:v>
                </c:pt>
                <c:pt idx="10">
                  <c:v>June</c:v>
                </c:pt>
              </c:strCache>
            </c:strRef>
          </c:cat>
          <c:val>
            <c:numRef>
              <c:f>'Pharmacy data for CC'!$J$57:$J$67</c:f>
              <c:numCache>
                <c:formatCode>General</c:formatCode>
                <c:ptCount val="11"/>
                <c:pt idx="9">
                  <c:v>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'Pharmacy data for CC'!$K$56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'Pharmacy data for CC'!$A$57:$A$67</c:f>
              <c:strCache>
                <c:ptCount val="11"/>
                <c:pt idx="0">
                  <c:v>August </c:v>
                </c:pt>
                <c:pt idx="1">
                  <c:v>September </c:v>
                </c:pt>
                <c:pt idx="2">
                  <c:v>October </c:v>
                </c:pt>
                <c:pt idx="3">
                  <c:v>November </c:v>
                </c:pt>
                <c:pt idx="4">
                  <c:v>December </c:v>
                </c:pt>
                <c:pt idx="5">
                  <c:v>January </c:v>
                </c:pt>
                <c:pt idx="6">
                  <c:v>February </c:v>
                </c:pt>
                <c:pt idx="7">
                  <c:v>March </c:v>
                </c:pt>
                <c:pt idx="8">
                  <c:v>April </c:v>
                </c:pt>
                <c:pt idx="9">
                  <c:v>May </c:v>
                </c:pt>
                <c:pt idx="10">
                  <c:v>June</c:v>
                </c:pt>
              </c:strCache>
            </c:strRef>
          </c:cat>
          <c:val>
            <c:numRef>
              <c:f>'Pharmacy data for CC'!$K$57:$K$67</c:f>
              <c:numCache>
                <c:formatCode>General</c:formatCode>
                <c:ptCount val="11"/>
                <c:pt idx="0">
                  <c:v>53</c:v>
                </c:pt>
                <c:pt idx="1">
                  <c:v>185</c:v>
                </c:pt>
                <c:pt idx="2">
                  <c:v>362</c:v>
                </c:pt>
                <c:pt idx="3">
                  <c:v>238</c:v>
                </c:pt>
                <c:pt idx="4">
                  <c:v>218</c:v>
                </c:pt>
                <c:pt idx="5">
                  <c:v>310</c:v>
                </c:pt>
                <c:pt idx="6">
                  <c:v>427</c:v>
                </c:pt>
                <c:pt idx="7">
                  <c:v>356</c:v>
                </c:pt>
                <c:pt idx="8">
                  <c:v>272</c:v>
                </c:pt>
                <c:pt idx="9">
                  <c:v>346</c:v>
                </c:pt>
                <c:pt idx="10">
                  <c:v>324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87104"/>
        <c:axId val="188688640"/>
      </c:lineChart>
      <c:catAx>
        <c:axId val="188687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688640"/>
        <c:crosses val="autoZero"/>
        <c:auto val="1"/>
        <c:lblAlgn val="ctr"/>
        <c:lblOffset val="100"/>
        <c:noMultiLvlLbl val="0"/>
      </c:catAx>
      <c:valAx>
        <c:axId val="188688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886871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Totals!$B$2</c:f>
              <c:strCache>
                <c:ptCount val="1"/>
                <c:pt idx="0">
                  <c:v>FA Iss.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Totals!$B$3:$B$12</c:f>
              <c:numCache>
                <c:formatCode>General</c:formatCode>
                <c:ptCount val="10"/>
                <c:pt idx="0">
                  <c:v>597</c:v>
                </c:pt>
                <c:pt idx="1">
                  <c:v>876</c:v>
                </c:pt>
                <c:pt idx="2">
                  <c:v>945</c:v>
                </c:pt>
                <c:pt idx="3">
                  <c:v>846</c:v>
                </c:pt>
                <c:pt idx="4">
                  <c:v>861</c:v>
                </c:pt>
                <c:pt idx="5">
                  <c:v>891</c:v>
                </c:pt>
                <c:pt idx="6">
                  <c:v>1067</c:v>
                </c:pt>
                <c:pt idx="7">
                  <c:v>808</c:v>
                </c:pt>
                <c:pt idx="8">
                  <c:v>831</c:v>
                </c:pt>
                <c:pt idx="9">
                  <c:v>908</c:v>
                </c:pt>
              </c:numCache>
            </c:numRef>
          </c:val>
        </c:ser>
        <c:ser>
          <c:idx val="1"/>
          <c:order val="1"/>
          <c:tx>
            <c:strRef>
              <c:f>Totals!$D$2</c:f>
              <c:strCache>
                <c:ptCount val="1"/>
                <c:pt idx="0">
                  <c:v>FB Iss.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Totals!$D$3:$D$12</c:f>
              <c:numCache>
                <c:formatCode>General</c:formatCode>
                <c:ptCount val="10"/>
                <c:pt idx="0">
                  <c:v>141</c:v>
                </c:pt>
                <c:pt idx="1">
                  <c:v>158</c:v>
                </c:pt>
                <c:pt idx="2">
                  <c:v>152</c:v>
                </c:pt>
                <c:pt idx="3">
                  <c:v>241</c:v>
                </c:pt>
                <c:pt idx="4">
                  <c:v>67</c:v>
                </c:pt>
                <c:pt idx="5">
                  <c:v>108</c:v>
                </c:pt>
                <c:pt idx="6">
                  <c:v>108</c:v>
                </c:pt>
                <c:pt idx="7">
                  <c:v>105</c:v>
                </c:pt>
                <c:pt idx="8">
                  <c:v>104</c:v>
                </c:pt>
                <c:pt idx="9">
                  <c:v>139</c:v>
                </c:pt>
              </c:numCache>
            </c:numRef>
          </c:val>
        </c:ser>
        <c:ser>
          <c:idx val="2"/>
          <c:order val="2"/>
          <c:tx>
            <c:strRef>
              <c:f>Totals!$F$2</c:f>
              <c:strCache>
                <c:ptCount val="1"/>
                <c:pt idx="0">
                  <c:v>FC Iss.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Totals!$F$3:$F$12</c:f>
              <c:numCache>
                <c:formatCode>General</c:formatCode>
                <c:ptCount val="10"/>
                <c:pt idx="0">
                  <c:v>200</c:v>
                </c:pt>
                <c:pt idx="1">
                  <c:v>356</c:v>
                </c:pt>
                <c:pt idx="2">
                  <c:v>165</c:v>
                </c:pt>
                <c:pt idx="3">
                  <c:v>175</c:v>
                </c:pt>
                <c:pt idx="4">
                  <c:v>348</c:v>
                </c:pt>
                <c:pt idx="5">
                  <c:v>148</c:v>
                </c:pt>
                <c:pt idx="6">
                  <c:v>104</c:v>
                </c:pt>
                <c:pt idx="7">
                  <c:v>0</c:v>
                </c:pt>
                <c:pt idx="8">
                  <c:v>0</c:v>
                </c:pt>
                <c:pt idx="9">
                  <c:v>831</c:v>
                </c:pt>
              </c:numCache>
            </c:numRef>
          </c:val>
        </c:ser>
        <c:ser>
          <c:idx val="3"/>
          <c:order val="3"/>
          <c:tx>
            <c:strRef>
              <c:f>Totals!$H$2</c:f>
              <c:strCache>
                <c:ptCount val="1"/>
                <c:pt idx="0">
                  <c:v>MA Iss.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Totals!$H$3:$H$12</c:f>
              <c:numCache>
                <c:formatCode>General</c:formatCode>
                <c:ptCount val="10"/>
                <c:pt idx="0">
                  <c:v>444</c:v>
                </c:pt>
                <c:pt idx="1">
                  <c:v>453</c:v>
                </c:pt>
                <c:pt idx="2">
                  <c:v>509</c:v>
                </c:pt>
                <c:pt idx="3">
                  <c:v>384</c:v>
                </c:pt>
                <c:pt idx="4">
                  <c:v>357</c:v>
                </c:pt>
                <c:pt idx="5">
                  <c:v>376</c:v>
                </c:pt>
                <c:pt idx="6">
                  <c:v>524</c:v>
                </c:pt>
                <c:pt idx="7">
                  <c:v>409</c:v>
                </c:pt>
                <c:pt idx="8">
                  <c:v>358</c:v>
                </c:pt>
                <c:pt idx="9">
                  <c:v>449</c:v>
                </c:pt>
              </c:numCache>
            </c:numRef>
          </c:val>
        </c:ser>
        <c:ser>
          <c:idx val="4"/>
          <c:order val="4"/>
          <c:tx>
            <c:strRef>
              <c:f>Totals!$J$2</c:f>
              <c:strCache>
                <c:ptCount val="1"/>
                <c:pt idx="0">
                  <c:v>MB Iss.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Totals!$J$3:$J$12</c:f>
              <c:numCache>
                <c:formatCode>General</c:formatCode>
                <c:ptCount val="10"/>
                <c:pt idx="0">
                  <c:v>261</c:v>
                </c:pt>
                <c:pt idx="1">
                  <c:v>201</c:v>
                </c:pt>
                <c:pt idx="2">
                  <c:v>137</c:v>
                </c:pt>
                <c:pt idx="3">
                  <c:v>277</c:v>
                </c:pt>
                <c:pt idx="4">
                  <c:v>98</c:v>
                </c:pt>
                <c:pt idx="5">
                  <c:v>115</c:v>
                </c:pt>
                <c:pt idx="6">
                  <c:v>108</c:v>
                </c:pt>
                <c:pt idx="7">
                  <c:v>115</c:v>
                </c:pt>
                <c:pt idx="8">
                  <c:v>136</c:v>
                </c:pt>
                <c:pt idx="9">
                  <c:v>369</c:v>
                </c:pt>
              </c:numCache>
            </c:numRef>
          </c:val>
        </c:ser>
        <c:ser>
          <c:idx val="5"/>
          <c:order val="5"/>
          <c:tx>
            <c:strRef>
              <c:f>Totals!$L$2</c:f>
              <c:strCache>
                <c:ptCount val="1"/>
                <c:pt idx="0">
                  <c:v>MC Iss.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Totals!$L$3:$L$12</c:f>
              <c:numCache>
                <c:formatCode>General</c:formatCode>
                <c:ptCount val="10"/>
                <c:pt idx="1">
                  <c:v>4</c:v>
                </c:pt>
                <c:pt idx="2">
                  <c:v>65</c:v>
                </c:pt>
                <c:pt idx="3">
                  <c:v>25</c:v>
                </c:pt>
                <c:pt idx="4">
                  <c:v>201</c:v>
                </c:pt>
                <c:pt idx="5">
                  <c:v>58</c:v>
                </c:pt>
                <c:pt idx="7">
                  <c:v>0</c:v>
                </c:pt>
                <c:pt idx="8">
                  <c:v>0</c:v>
                </c:pt>
                <c:pt idx="9">
                  <c:v>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320576"/>
        <c:axId val="189596800"/>
      </c:barChart>
      <c:catAx>
        <c:axId val="18932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89596800"/>
        <c:crosses val="autoZero"/>
        <c:auto val="1"/>
        <c:lblAlgn val="ctr"/>
        <c:lblOffset val="100"/>
        <c:noMultiLvlLbl val="0"/>
      </c:catAx>
      <c:valAx>
        <c:axId val="18959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93205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25400">
      <a:solidFill>
        <a:srgbClr val="FFC000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Totals!$C$2</c:f>
              <c:strCache>
                <c:ptCount val="1"/>
                <c:pt idx="0">
                  <c:v>FA Rec.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Totals!$C$3:$C$12</c:f>
              <c:numCache>
                <c:formatCode>General</c:formatCode>
                <c:ptCount val="10"/>
                <c:pt idx="0">
                  <c:v>112</c:v>
                </c:pt>
                <c:pt idx="1">
                  <c:v>364</c:v>
                </c:pt>
                <c:pt idx="2">
                  <c:v>469</c:v>
                </c:pt>
                <c:pt idx="3">
                  <c:v>412</c:v>
                </c:pt>
                <c:pt idx="4">
                  <c:v>496</c:v>
                </c:pt>
                <c:pt idx="5">
                  <c:v>473</c:v>
                </c:pt>
                <c:pt idx="6">
                  <c:v>566</c:v>
                </c:pt>
                <c:pt idx="7">
                  <c:v>572</c:v>
                </c:pt>
                <c:pt idx="8">
                  <c:v>535</c:v>
                </c:pt>
                <c:pt idx="9">
                  <c:v>498</c:v>
                </c:pt>
              </c:numCache>
            </c:numRef>
          </c:val>
        </c:ser>
        <c:ser>
          <c:idx val="1"/>
          <c:order val="1"/>
          <c:tx>
            <c:strRef>
              <c:f>Totals!$E$2</c:f>
              <c:strCache>
                <c:ptCount val="1"/>
                <c:pt idx="0">
                  <c:v>FB Rec.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Totals!$E$3:$E$12</c:f>
              <c:numCache>
                <c:formatCode>General</c:formatCode>
                <c:ptCount val="10"/>
                <c:pt idx="0">
                  <c:v>10</c:v>
                </c:pt>
                <c:pt idx="1">
                  <c:v>30</c:v>
                </c:pt>
                <c:pt idx="2">
                  <c:v>49</c:v>
                </c:pt>
                <c:pt idx="3">
                  <c:v>40</c:v>
                </c:pt>
                <c:pt idx="4">
                  <c:v>51</c:v>
                </c:pt>
                <c:pt idx="5">
                  <c:v>58</c:v>
                </c:pt>
                <c:pt idx="6">
                  <c:v>67</c:v>
                </c:pt>
                <c:pt idx="7">
                  <c:v>56</c:v>
                </c:pt>
                <c:pt idx="8">
                  <c:v>41</c:v>
                </c:pt>
                <c:pt idx="9">
                  <c:v>53</c:v>
                </c:pt>
              </c:numCache>
            </c:numRef>
          </c:val>
        </c:ser>
        <c:ser>
          <c:idx val="2"/>
          <c:order val="2"/>
          <c:tx>
            <c:strRef>
              <c:f>Totals!$G$2</c:f>
              <c:strCache>
                <c:ptCount val="1"/>
                <c:pt idx="0">
                  <c:v>FC Rec.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Totals!$G$3:$G$12</c:f>
              <c:numCache>
                <c:formatCode>General</c:formatCode>
                <c:ptCount val="10"/>
                <c:pt idx="0">
                  <c:v>40</c:v>
                </c:pt>
                <c:pt idx="1">
                  <c:v>68</c:v>
                </c:pt>
                <c:pt idx="2">
                  <c:v>115</c:v>
                </c:pt>
                <c:pt idx="3">
                  <c:v>92</c:v>
                </c:pt>
                <c:pt idx="4">
                  <c:v>112</c:v>
                </c:pt>
                <c:pt idx="5">
                  <c:v>146</c:v>
                </c:pt>
                <c:pt idx="6">
                  <c:v>156</c:v>
                </c:pt>
                <c:pt idx="7">
                  <c:v>114</c:v>
                </c:pt>
                <c:pt idx="8">
                  <c:v>60</c:v>
                </c:pt>
                <c:pt idx="9">
                  <c:v>80</c:v>
                </c:pt>
              </c:numCache>
            </c:numRef>
          </c:val>
        </c:ser>
        <c:ser>
          <c:idx val="3"/>
          <c:order val="3"/>
          <c:tx>
            <c:strRef>
              <c:f>Totals!$I$2</c:f>
              <c:strCache>
                <c:ptCount val="1"/>
                <c:pt idx="0">
                  <c:v>MA Rec.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Totals!$I$3:$I$12</c:f>
              <c:numCache>
                <c:formatCode>General</c:formatCode>
                <c:ptCount val="10"/>
                <c:pt idx="0">
                  <c:v>58</c:v>
                </c:pt>
                <c:pt idx="1">
                  <c:v>121</c:v>
                </c:pt>
                <c:pt idx="2">
                  <c:v>170</c:v>
                </c:pt>
                <c:pt idx="3">
                  <c:v>166</c:v>
                </c:pt>
                <c:pt idx="4">
                  <c:v>163</c:v>
                </c:pt>
                <c:pt idx="5">
                  <c:v>148</c:v>
                </c:pt>
                <c:pt idx="6">
                  <c:v>237</c:v>
                </c:pt>
                <c:pt idx="7">
                  <c:v>198</c:v>
                </c:pt>
                <c:pt idx="8">
                  <c:v>199</c:v>
                </c:pt>
                <c:pt idx="9">
                  <c:v>202</c:v>
                </c:pt>
              </c:numCache>
            </c:numRef>
          </c:val>
        </c:ser>
        <c:ser>
          <c:idx val="4"/>
          <c:order val="4"/>
          <c:tx>
            <c:strRef>
              <c:f>Totals!$K$2</c:f>
              <c:strCache>
                <c:ptCount val="1"/>
                <c:pt idx="0">
                  <c:v>MB Rec.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Totals!$K$3:$K$12</c:f>
              <c:numCache>
                <c:formatCode>General</c:formatCode>
                <c:ptCount val="10"/>
                <c:pt idx="0">
                  <c:v>19</c:v>
                </c:pt>
                <c:pt idx="1">
                  <c:v>55</c:v>
                </c:pt>
                <c:pt idx="2">
                  <c:v>44</c:v>
                </c:pt>
                <c:pt idx="3">
                  <c:v>46</c:v>
                </c:pt>
                <c:pt idx="4">
                  <c:v>77</c:v>
                </c:pt>
                <c:pt idx="5">
                  <c:v>50</c:v>
                </c:pt>
                <c:pt idx="6">
                  <c:v>60</c:v>
                </c:pt>
                <c:pt idx="7">
                  <c:v>60</c:v>
                </c:pt>
                <c:pt idx="8">
                  <c:v>58</c:v>
                </c:pt>
                <c:pt idx="9">
                  <c:v>74</c:v>
                </c:pt>
              </c:numCache>
            </c:numRef>
          </c:val>
        </c:ser>
        <c:ser>
          <c:idx val="5"/>
          <c:order val="5"/>
          <c:tx>
            <c:strRef>
              <c:f>Totals!$M$2</c:f>
              <c:strCache>
                <c:ptCount val="1"/>
                <c:pt idx="0">
                  <c:v>MC Rec.</c:v>
                </c:pt>
              </c:strCache>
            </c:strRef>
          </c:tx>
          <c:invertIfNegative val="0"/>
          <c:cat>
            <c:strRef>
              <c:f>Totals!$A$3:$A$12</c:f>
              <c:strCache>
                <c:ptCount val="10"/>
                <c:pt idx="0">
                  <c:v>Aug '15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 '16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</c:strCache>
            </c:strRef>
          </c:cat>
          <c:val>
            <c:numRef>
              <c:f>Totals!$M$3:$M$12</c:f>
              <c:numCache>
                <c:formatCode>General</c:formatCode>
                <c:ptCount val="10"/>
                <c:pt idx="3">
                  <c:v>6</c:v>
                </c:pt>
                <c:pt idx="4">
                  <c:v>4</c:v>
                </c:pt>
                <c:pt idx="5">
                  <c:v>1</c:v>
                </c:pt>
                <c:pt idx="6">
                  <c:v>32</c:v>
                </c:pt>
                <c:pt idx="7">
                  <c:v>43</c:v>
                </c:pt>
                <c:pt idx="8">
                  <c:v>15</c:v>
                </c:pt>
                <c:pt idx="9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0984960"/>
        <c:axId val="190986496"/>
      </c:barChart>
      <c:catAx>
        <c:axId val="190984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90986496"/>
        <c:crosses val="autoZero"/>
        <c:auto val="1"/>
        <c:lblAlgn val="ctr"/>
        <c:lblOffset val="100"/>
        <c:noMultiLvlLbl val="0"/>
      </c:catAx>
      <c:valAx>
        <c:axId val="190986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984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25400">
      <a:solidFill>
        <a:srgbClr val="FFC000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Sheet1!$B$4:$C$4</c:f>
              <c:strCache>
                <c:ptCount val="1"/>
                <c:pt idx="0">
                  <c:v>Chlamydia  % POSITIVITY RATE</c:v>
                </c:pt>
              </c:strCache>
            </c:strRef>
          </c:tx>
          <c:cat>
            <c:numRef>
              <c:f>Sheet1!$D$1:$M$1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Sheet1!$D$4:$M$4</c:f>
              <c:numCache>
                <c:formatCode>0.00%</c:formatCode>
                <c:ptCount val="10"/>
                <c:pt idx="0">
                  <c:v>0.1032</c:v>
                </c:pt>
                <c:pt idx="1">
                  <c:v>6.5100000000000005E-2</c:v>
                </c:pt>
                <c:pt idx="2">
                  <c:v>5.3400000000000003E-2</c:v>
                </c:pt>
                <c:pt idx="3">
                  <c:v>7.2499999999999995E-2</c:v>
                </c:pt>
                <c:pt idx="4">
                  <c:v>7.1800000000000003E-2</c:v>
                </c:pt>
                <c:pt idx="5">
                  <c:v>6.9400000000000003E-2</c:v>
                </c:pt>
                <c:pt idx="6">
                  <c:v>8.7099999999999997E-2</c:v>
                </c:pt>
                <c:pt idx="7">
                  <c:v>6.2300000000000001E-2</c:v>
                </c:pt>
                <c:pt idx="8">
                  <c:v>8.48E-2</c:v>
                </c:pt>
                <c:pt idx="9">
                  <c:v>7.0900000000000005E-2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Sheet1!$B$7:$C$7</c:f>
              <c:strCache>
                <c:ptCount val="1"/>
                <c:pt idx="0">
                  <c:v>Gonorrhoea  % POSITIVITY RATE</c:v>
                </c:pt>
              </c:strCache>
            </c:strRef>
          </c:tx>
          <c:cat>
            <c:numRef>
              <c:f>Sheet1!$D$1:$M$1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Sheet1!$D$7:$M$7</c:f>
              <c:numCache>
                <c:formatCode>0.00%</c:formatCode>
                <c:ptCount val="10"/>
                <c:pt idx="0">
                  <c:v>1.1900000000000001E-2</c:v>
                </c:pt>
                <c:pt idx="1">
                  <c:v>2.3099999999999999E-2</c:v>
                </c:pt>
                <c:pt idx="2">
                  <c:v>1.6E-2</c:v>
                </c:pt>
                <c:pt idx="3">
                  <c:v>2.5000000000000001E-3</c:v>
                </c:pt>
                <c:pt idx="4">
                  <c:v>1.7399999999999999E-2</c:v>
                </c:pt>
                <c:pt idx="5">
                  <c:v>1.67E-2</c:v>
                </c:pt>
                <c:pt idx="6">
                  <c:v>2.69E-2</c:v>
                </c:pt>
                <c:pt idx="7">
                  <c:v>6.0000000000000001E-3</c:v>
                </c:pt>
                <c:pt idx="8">
                  <c:v>1.83E-2</c:v>
                </c:pt>
                <c:pt idx="9">
                  <c:v>5.7000000000000002E-3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Sheet1!$B$11:$C$11</c:f>
              <c:strCache>
                <c:ptCount val="1"/>
                <c:pt idx="0">
                  <c:v>HIV  % POSITIVITY RATE</c:v>
                </c:pt>
              </c:strCache>
            </c:strRef>
          </c:tx>
          <c:cat>
            <c:numRef>
              <c:f>Sheet1!$D$1:$M$1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Sheet1!$D$11:$M$11</c:f>
              <c:numCache>
                <c:formatCode>0.00%</c:formatCode>
                <c:ptCount val="10"/>
                <c:pt idx="0">
                  <c:v>2.6700000000000002E-2</c:v>
                </c:pt>
                <c:pt idx="1">
                  <c:v>4.3E-3</c:v>
                </c:pt>
                <c:pt idx="2" formatCode="0%">
                  <c:v>0</c:v>
                </c:pt>
                <c:pt idx="3">
                  <c:v>1.95E-2</c:v>
                </c:pt>
                <c:pt idx="4">
                  <c:v>6.0000000000000001E-3</c:v>
                </c:pt>
                <c:pt idx="5">
                  <c:v>6.7999999999999996E-3</c:v>
                </c:pt>
                <c:pt idx="6">
                  <c:v>1.6400000000000001E-2</c:v>
                </c:pt>
                <c:pt idx="7">
                  <c:v>2.7000000000000001E-3</c:v>
                </c:pt>
                <c:pt idx="8">
                  <c:v>1.4200000000000001E-2</c:v>
                </c:pt>
                <c:pt idx="9">
                  <c:v>1.3899999999999999E-2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Sheet1!$B$14:$C$14</c:f>
              <c:strCache>
                <c:ptCount val="1"/>
                <c:pt idx="0">
                  <c:v>Syphilis  % POSITIVITY RATE</c:v>
                </c:pt>
              </c:strCache>
            </c:strRef>
          </c:tx>
          <c:cat>
            <c:numRef>
              <c:f>Sheet1!$D$1:$M$1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Sheet1!$D$14:$M$14</c:f>
              <c:numCache>
                <c:formatCode>0.00%</c:formatCode>
                <c:ptCount val="10"/>
                <c:pt idx="0">
                  <c:v>2.8199999999999999E-2</c:v>
                </c:pt>
                <c:pt idx="1">
                  <c:v>4.7999999999999996E-3</c:v>
                </c:pt>
                <c:pt idx="2">
                  <c:v>1.0800000000000001E-2</c:v>
                </c:pt>
                <c:pt idx="3">
                  <c:v>2.4299999999999999E-2</c:v>
                </c:pt>
                <c:pt idx="4">
                  <c:v>3.1E-2</c:v>
                </c:pt>
                <c:pt idx="5">
                  <c:v>1.06E-2</c:v>
                </c:pt>
                <c:pt idx="6">
                  <c:v>2.4400000000000002E-2</c:v>
                </c:pt>
                <c:pt idx="7">
                  <c:v>1.6500000000000001E-2</c:v>
                </c:pt>
                <c:pt idx="8">
                  <c:v>2.5999999999999999E-2</c:v>
                </c:pt>
                <c:pt idx="9">
                  <c:v>2.5399999999999999E-2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Sheet1!$B$17:$C$17</c:f>
              <c:strCache>
                <c:ptCount val="1"/>
                <c:pt idx="0">
                  <c:v>Hepatitis B  % POSITIVITY RATE</c:v>
                </c:pt>
              </c:strCache>
            </c:strRef>
          </c:tx>
          <c:cat>
            <c:numRef>
              <c:f>Sheet1!$D$1:$M$1</c:f>
              <c:numCache>
                <c:formatCode>mmm\-yy</c:formatCode>
                <c:ptCount val="10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</c:numCache>
            </c:numRef>
          </c:cat>
          <c:val>
            <c:numRef>
              <c:f>Sheet1!$D$17:$M$17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%">
                  <c:v>2.3800000000000002E-2</c:v>
                </c:pt>
                <c:pt idx="4" formatCode="0.00%">
                  <c:v>1.49E-2</c:v>
                </c:pt>
                <c:pt idx="5">
                  <c:v>0</c:v>
                </c:pt>
                <c:pt idx="6" formatCode="0.00%">
                  <c:v>1.72E-2</c:v>
                </c:pt>
                <c:pt idx="7">
                  <c:v>0</c:v>
                </c:pt>
                <c:pt idx="8" formatCode="0.00%">
                  <c:v>3.0300000000000001E-2</c:v>
                </c:pt>
                <c:pt idx="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042688"/>
        <c:axId val="191044224"/>
      </c:lineChart>
      <c:dateAx>
        <c:axId val="1910426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91044224"/>
        <c:crosses val="autoZero"/>
        <c:auto val="1"/>
        <c:lblOffset val="100"/>
        <c:baseTimeUnit val="months"/>
      </c:dateAx>
      <c:valAx>
        <c:axId val="1910442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1042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  <a:ln w="25400">
      <a:solidFill>
        <a:srgbClr val="F9A62B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% contribution</a:t>
            </a:r>
            <a:r>
              <a:rPr lang="en-GB" baseline="0"/>
              <a:t> to Clinic, Pharmacy and STI kits (Home and Other) </a:t>
            </a:r>
            <a:endParaRPr lang="en-GB"/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'total contacts'!$O$2</c:f>
              <c:strCache>
                <c:ptCount val="1"/>
                <c:pt idx="0">
                  <c:v>Pharmacy</c:v>
                </c:pt>
              </c:strCache>
            </c:strRef>
          </c:tx>
          <c:invertIfNegative val="0"/>
          <c:cat>
            <c:strRef>
              <c:f>('total contacts'!$Q$1,'total contacts'!$S$1,'total contacts'!$U$1,'total contacts'!$W$1,'total contacts'!$Y$1,'total contacts'!$AA$1,'total contacts'!$AC$1,'total contacts'!$AE$1,'total contacts'!$AG$1,'total contacts'!$AI$1,'total contacts'!$AK$1)</c:f>
              <c:strCache>
                <c:ptCount val="11"/>
                <c:pt idx="0">
                  <c:v>Aug %</c:v>
                </c:pt>
                <c:pt idx="1">
                  <c:v>Sept %</c:v>
                </c:pt>
                <c:pt idx="2">
                  <c:v>Oct %</c:v>
                </c:pt>
                <c:pt idx="3">
                  <c:v>Nov %</c:v>
                </c:pt>
                <c:pt idx="4">
                  <c:v>Dec %</c:v>
                </c:pt>
                <c:pt idx="5">
                  <c:v>Jan %</c:v>
                </c:pt>
                <c:pt idx="6">
                  <c:v>Feb %</c:v>
                </c:pt>
                <c:pt idx="7">
                  <c:v>Mar %</c:v>
                </c:pt>
                <c:pt idx="8">
                  <c:v>Apr %</c:v>
                </c:pt>
                <c:pt idx="9">
                  <c:v>May %</c:v>
                </c:pt>
                <c:pt idx="10">
                  <c:v>June %</c:v>
                </c:pt>
              </c:strCache>
            </c:strRef>
          </c:cat>
          <c:val>
            <c:numRef>
              <c:f>('total contacts'!$Q$2,'total contacts'!$S$2,'total contacts'!$U$2,'total contacts'!$W$2,'total contacts'!$Y$2,'total contacts'!$AA$2,'total contacts'!$AC$2,'total contacts'!$AE$2,'total contacts'!$AG$2,'total contacts'!$AI$2,'total contacts'!$AK$2)</c:f>
              <c:numCache>
                <c:formatCode>0.00</c:formatCode>
                <c:ptCount val="11"/>
                <c:pt idx="0">
                  <c:v>4.8853253775871712</c:v>
                </c:pt>
                <c:pt idx="1">
                  <c:v>6.5864778349015429</c:v>
                </c:pt>
                <c:pt idx="2">
                  <c:v>8.4463083975421824</c:v>
                </c:pt>
                <c:pt idx="3">
                  <c:v>6.5877055599060288</c:v>
                </c:pt>
                <c:pt idx="4">
                  <c:v>6.9125852448853067</c:v>
                </c:pt>
                <c:pt idx="5">
                  <c:v>7.4419948011938004</c:v>
                </c:pt>
                <c:pt idx="6">
                  <c:v>8.6435445796259316</c:v>
                </c:pt>
                <c:pt idx="7">
                  <c:v>7.913738326754598</c:v>
                </c:pt>
                <c:pt idx="8">
                  <c:v>7.0141445456306917</c:v>
                </c:pt>
                <c:pt idx="9">
                  <c:v>9.4558952818208457</c:v>
                </c:pt>
                <c:pt idx="10">
                  <c:v>8.4536876564606214</c:v>
                </c:pt>
              </c:numCache>
            </c:numRef>
          </c:val>
        </c:ser>
        <c:ser>
          <c:idx val="1"/>
          <c:order val="1"/>
          <c:tx>
            <c:strRef>
              <c:f>'total contacts'!$O$3</c:f>
              <c:strCache>
                <c:ptCount val="1"/>
                <c:pt idx="0">
                  <c:v>STI kit home &amp; Other issued</c:v>
                </c:pt>
              </c:strCache>
            </c:strRef>
          </c:tx>
          <c:invertIfNegative val="0"/>
          <c:cat>
            <c:strRef>
              <c:f>('total contacts'!$Q$1,'total contacts'!$S$1,'total contacts'!$U$1,'total contacts'!$W$1,'total contacts'!$Y$1,'total contacts'!$AA$1,'total contacts'!$AC$1,'total contacts'!$AE$1,'total contacts'!$AG$1,'total contacts'!$AI$1,'total contacts'!$AK$1)</c:f>
              <c:strCache>
                <c:ptCount val="11"/>
                <c:pt idx="0">
                  <c:v>Aug %</c:v>
                </c:pt>
                <c:pt idx="1">
                  <c:v>Sept %</c:v>
                </c:pt>
                <c:pt idx="2">
                  <c:v>Oct %</c:v>
                </c:pt>
                <c:pt idx="3">
                  <c:v>Nov %</c:v>
                </c:pt>
                <c:pt idx="4">
                  <c:v>Dec %</c:v>
                </c:pt>
                <c:pt idx="5">
                  <c:v>Jan %</c:v>
                </c:pt>
                <c:pt idx="6">
                  <c:v>Feb %</c:v>
                </c:pt>
                <c:pt idx="7">
                  <c:v>Mar %</c:v>
                </c:pt>
                <c:pt idx="8">
                  <c:v>Apr %</c:v>
                </c:pt>
                <c:pt idx="9">
                  <c:v>May %</c:v>
                </c:pt>
                <c:pt idx="10">
                  <c:v>June %</c:v>
                </c:pt>
              </c:strCache>
            </c:strRef>
          </c:cat>
          <c:val>
            <c:numRef>
              <c:f>('total contacts'!$Q$3,'total contacts'!$S$3,'total contacts'!$U$3,'total contacts'!$W$3,'total contacts'!$Y$3,'total contacts'!$AA$3,'total contacts'!$AC$3,'total contacts'!$AE$3,'total contacts'!$AG$3,'total contacts'!$AI$3,'total contacts'!$AK$3)</c:f>
              <c:numCache>
                <c:formatCode>0.00</c:formatCode>
                <c:ptCount val="11"/>
                <c:pt idx="0">
                  <c:v>7.6076822673876565</c:v>
                </c:pt>
                <c:pt idx="1">
                  <c:v>10.427781550101853</c:v>
                </c:pt>
                <c:pt idx="2">
                  <c:v>9.4996586364966351</c:v>
                </c:pt>
                <c:pt idx="3">
                  <c:v>12.059514487079092</c:v>
                </c:pt>
                <c:pt idx="4">
                  <c:v>10.880347179169251</c:v>
                </c:pt>
                <c:pt idx="5">
                  <c:v>12.005391354577839</c:v>
                </c:pt>
                <c:pt idx="6">
                  <c:v>12.565825313237697</c:v>
                </c:pt>
                <c:pt idx="7">
                  <c:v>11.167805911235199</c:v>
                </c:pt>
                <c:pt idx="8">
                  <c:v>10.647161402828909</c:v>
                </c:pt>
                <c:pt idx="9">
                  <c:v>11.858943049721599</c:v>
                </c:pt>
                <c:pt idx="10">
                  <c:v>11.457731561717697</c:v>
                </c:pt>
              </c:numCache>
            </c:numRef>
          </c:val>
        </c:ser>
        <c:ser>
          <c:idx val="2"/>
          <c:order val="2"/>
          <c:tx>
            <c:strRef>
              <c:f>'total contacts'!$O$4</c:f>
              <c:strCache>
                <c:ptCount val="1"/>
                <c:pt idx="0">
                  <c:v>Clinic Attendances - All</c:v>
                </c:pt>
              </c:strCache>
            </c:strRef>
          </c:tx>
          <c:invertIfNegative val="0"/>
          <c:cat>
            <c:strRef>
              <c:f>('total contacts'!$Q$1,'total contacts'!$S$1,'total contacts'!$U$1,'total contacts'!$W$1,'total contacts'!$Y$1,'total contacts'!$AA$1,'total contacts'!$AC$1,'total contacts'!$AE$1,'total contacts'!$AG$1,'total contacts'!$AI$1,'total contacts'!$AK$1)</c:f>
              <c:strCache>
                <c:ptCount val="11"/>
                <c:pt idx="0">
                  <c:v>Aug %</c:v>
                </c:pt>
                <c:pt idx="1">
                  <c:v>Sept %</c:v>
                </c:pt>
                <c:pt idx="2">
                  <c:v>Oct %</c:v>
                </c:pt>
                <c:pt idx="3">
                  <c:v>Nov %</c:v>
                </c:pt>
                <c:pt idx="4">
                  <c:v>Dec %</c:v>
                </c:pt>
                <c:pt idx="5">
                  <c:v>Jan %</c:v>
                </c:pt>
                <c:pt idx="6">
                  <c:v>Feb %</c:v>
                </c:pt>
                <c:pt idx="7">
                  <c:v>Mar %</c:v>
                </c:pt>
                <c:pt idx="8">
                  <c:v>Apr %</c:v>
                </c:pt>
                <c:pt idx="9">
                  <c:v>May %</c:v>
                </c:pt>
                <c:pt idx="10">
                  <c:v>June %</c:v>
                </c:pt>
              </c:strCache>
            </c:strRef>
          </c:cat>
          <c:val>
            <c:numRef>
              <c:f>('total contacts'!$Q$4,'total contacts'!$S$4,'total contacts'!$U$4,'total contacts'!$W$4,'total contacts'!$Y$4,'total contacts'!$AA$4,'total contacts'!$AC$4,'total contacts'!$AE$4,'total contacts'!$AG$4,'total contacts'!$AI$4,'total contacts'!$AK$4)</c:f>
              <c:numCache>
                <c:formatCode>0.00</c:formatCode>
                <c:ptCount val="11"/>
                <c:pt idx="0">
                  <c:v>87.506992355025176</c:v>
                </c:pt>
                <c:pt idx="1">
                  <c:v>82.985740614996601</c:v>
                </c:pt>
                <c:pt idx="2">
                  <c:v>82.05403296596117</c:v>
                </c:pt>
                <c:pt idx="3">
                  <c:v>81.352779953014874</c:v>
                </c:pt>
                <c:pt idx="4">
                  <c:v>82.207067575945445</c:v>
                </c:pt>
                <c:pt idx="5">
                  <c:v>80.552613844228361</c:v>
                </c:pt>
                <c:pt idx="6">
                  <c:v>78.790630107136366</c:v>
                </c:pt>
                <c:pt idx="7">
                  <c:v>80.918455762010197</c:v>
                </c:pt>
                <c:pt idx="8">
                  <c:v>82.338694051540401</c:v>
                </c:pt>
                <c:pt idx="9">
                  <c:v>78.685161668457553</c:v>
                </c:pt>
                <c:pt idx="10">
                  <c:v>80.08858078182169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1434112"/>
        <c:axId val="191472768"/>
      </c:barChart>
      <c:catAx>
        <c:axId val="191434112"/>
        <c:scaling>
          <c:orientation val="minMax"/>
        </c:scaling>
        <c:delete val="0"/>
        <c:axPos val="l"/>
        <c:majorTickMark val="none"/>
        <c:minorTickMark val="none"/>
        <c:tickLblPos val="nextTo"/>
        <c:crossAx val="191472768"/>
        <c:crosses val="autoZero"/>
        <c:auto val="1"/>
        <c:lblAlgn val="ctr"/>
        <c:lblOffset val="100"/>
        <c:noMultiLvlLbl val="0"/>
      </c:catAx>
      <c:valAx>
        <c:axId val="191472768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914341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1-13T11:24:47.917" idx="1">
    <p:pos x="4570" y="1157"/>
    <p:text>Suggest you re label 'current service' 'old service'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6999E-6A58-4A82-94E0-81D561FFD835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179CD-B04D-4277-B79B-4894CE628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65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5D93AD5A-1524-4992-A5CA-9AFFAB7E35D0}" type="datetimeFigureOut">
              <a:rPr lang="en-GB" smtClean="0"/>
              <a:t>11/08/2016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5289E385-C052-4B3B-8AB8-E0368E6B05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96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E385-C052-4B3B-8AB8-E0368E6B050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982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Purple Stars are Campaigns: Sept 15 – YP, Nov 15 – HIV, Feb 16 – CSP, May 16 - Pharmacy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E385-C052-4B3B-8AB8-E0368E6B050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49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Purple Stars are Campaigns: Sept 15 – YP, Nov 15 – HIV, Feb 16 – CSP, May 16 - Pharmacy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E385-C052-4B3B-8AB8-E0368E6B050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4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Solihull</a:t>
            </a:r>
            <a:r>
              <a:rPr lang="en-GB" baseline="0" dirty="0" smtClean="0"/>
              <a:t> ~800/month, 50-60% &lt;25</a:t>
            </a:r>
          </a:p>
          <a:p>
            <a:r>
              <a:rPr lang="en-GB" baseline="0" dirty="0" err="1" smtClean="0"/>
              <a:t>Chelmsley</a:t>
            </a:r>
            <a:r>
              <a:rPr lang="en-GB" baseline="0" dirty="0" smtClean="0"/>
              <a:t> Wood ~100/months, 50% &lt;25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E385-C052-4B3B-8AB8-E0368E6B050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4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Purple star is pharmacy campaign</a:t>
            </a:r>
            <a:r>
              <a:rPr lang="en-GB" baseline="0" dirty="0" smtClean="0"/>
              <a:t> -</a:t>
            </a:r>
            <a:r>
              <a:rPr lang="en-GB" dirty="0" smtClean="0"/>
              <a:t> May 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E385-C052-4B3B-8AB8-E0368E6B050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9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Purple star is pharmacy campaign</a:t>
            </a:r>
            <a:r>
              <a:rPr lang="en-GB" baseline="0" dirty="0" smtClean="0"/>
              <a:t> -</a:t>
            </a:r>
            <a:r>
              <a:rPr lang="en-GB" dirty="0" smtClean="0"/>
              <a:t> May 16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E385-C052-4B3B-8AB8-E0368E6B050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Purple Stars are Campaigns: Sept 15 – YP, Nov 15 – HIV, Feb 16 – CSP, May 16 - Pharmacy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E385-C052-4B3B-8AB8-E0368E6B050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4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Purple Stars are Campaigns: Sept 15 – YP, Nov 15 – HIV, Feb 16 – CSP, May 16 - Pharmacy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E385-C052-4B3B-8AB8-E0368E6B050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Purple Stars are Campaigns: Sept 15 – YP, Nov 15 – HIV, Feb 16 – CSP, May 16 - Pharmacy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E385-C052-4B3B-8AB8-E0368E6B050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9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Purple Stars are Campaigns: Sept 15 – YP, Nov 15 – HIV, Feb 16 – CSP, May 16 - Pharmacy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E385-C052-4B3B-8AB8-E0368E6B050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35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E385-C052-4B3B-8AB8-E0368E6B050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4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63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7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8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23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0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3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5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8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9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1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5224-5D7F-6E4F-9A17-57A1BB4F3058}" type="datetimeFigureOut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DA28-E0CD-FC4C-AFA9-143E21134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7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uhb-tr.Umbrellacontracts@nhs.net" TargetMode="External"/><Relationship Id="rId3" Type="http://schemas.openxmlformats.org/officeDocument/2006/relationships/image" Target="../media/image8.emf"/><Relationship Id="rId7" Type="http://schemas.openxmlformats.org/officeDocument/2006/relationships/hyperlink" Target="mailto:umbrellapartners@uhb.nhs.uk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umbrellaselftestkitmicrobiology@uhb.nhs.uk" TargetMode="External"/><Relationship Id="rId5" Type="http://schemas.openxmlformats.org/officeDocument/2006/relationships/hyperlink" Target="mailto:umbrellaordering@uhb.nhs.uk" TargetMode="External"/><Relationship Id="rId4" Type="http://schemas.openxmlformats.org/officeDocument/2006/relationships/hyperlink" Target="mailto:umbrellatraining@uhb.nhs.uk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rtofengland.bravosolution.co.uk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elp@bravosolution.co.uk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"/>
            <a:ext cx="918145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114" y="2784975"/>
            <a:ext cx="4687772" cy="127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0692">
            <a:off x="-627361" y="-536173"/>
            <a:ext cx="6976866" cy="2634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51093">
            <a:off x="2174780" y="4179126"/>
            <a:ext cx="7549524" cy="377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11055">
            <a:off x="-683556" y="5848447"/>
            <a:ext cx="2718236" cy="1275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310" y="4268925"/>
            <a:ext cx="1207576" cy="15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025"/>
            <a:ext cx="8229600" cy="145862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9A62B"/>
                </a:solidFill>
                <a:latin typeface="Umbrella-Brandfont3"/>
              </a:rPr>
              <a:t>Sexual health clinic activity*</a:t>
            </a:r>
            <a:endParaRPr lang="en-GB" sz="4000" dirty="0">
              <a:solidFill>
                <a:srgbClr val="F9A62B"/>
              </a:solidFill>
              <a:latin typeface="Umbrella-Brandfont3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590855"/>
              </p:ext>
            </p:extLst>
          </p:nvPr>
        </p:nvGraphicFramePr>
        <p:xfrm>
          <a:off x="1376362" y="1521138"/>
          <a:ext cx="6391275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52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"/>
            <a:ext cx="91814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0692">
            <a:off x="-627361" y="-536173"/>
            <a:ext cx="6976866" cy="2634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1093">
            <a:off x="2174780" y="4179126"/>
            <a:ext cx="7549524" cy="377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1055">
            <a:off x="-683556" y="5848447"/>
            <a:ext cx="2718236" cy="1275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0" y="4268925"/>
            <a:ext cx="1207576" cy="155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Community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523" y="785443"/>
            <a:ext cx="7110284" cy="576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9A62B"/>
                </a:solidFill>
                <a:latin typeface="Umbrella-Brandfont3"/>
                <a:cs typeface="Umbrella-Brandfont3"/>
              </a:rPr>
              <a:t>Where in the community?</a:t>
            </a:r>
            <a:endParaRPr lang="en-US" sz="4000" dirty="0">
              <a:solidFill>
                <a:srgbClr val="F9A62B"/>
              </a:solidFill>
              <a:latin typeface="Umbrella-Brandfont3"/>
              <a:cs typeface="Umbrella-Brandfont3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83 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Tier 1 and Tier 2 pharmacies</a:t>
            </a: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 100 GP practices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GB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 </a:t>
            </a: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Ladywood Community Centre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BLGBT Centre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weekly and monthly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SIFA Homeless Centre - weekly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Youth and Community Centres - fortnightly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&amp; Wellbeing 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clinics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n-GB" alt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Online – umbrellahealth.co.uk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Home – self testing kits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849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"/>
            <a:ext cx="91814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0692">
            <a:off x="-627361" y="-536173"/>
            <a:ext cx="6976866" cy="2634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1093">
            <a:off x="2174780" y="4179126"/>
            <a:ext cx="7549524" cy="377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1055">
            <a:off x="-683556" y="5848447"/>
            <a:ext cx="2718236" cy="1275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0" y="4268925"/>
            <a:ext cx="1207576" cy="155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Pharmacies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961" y="-15567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523" y="785443"/>
            <a:ext cx="72186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9A62B"/>
                </a:solidFill>
                <a:latin typeface="Umbrella-Brandfont3"/>
                <a:cs typeface="Umbrella-Brandfont3"/>
              </a:rPr>
              <a:t>Pharmacies</a:t>
            </a:r>
            <a:endParaRPr lang="en-US" sz="4000" dirty="0">
              <a:solidFill>
                <a:srgbClr val="F9A62B"/>
              </a:solidFill>
              <a:latin typeface="Umbrella-Brandfont3"/>
              <a:cs typeface="Umbrella-Brandfont3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r>
              <a:rPr lang="en-GB" sz="2400" dirty="0"/>
              <a:t>Pharmacies in Birmingham </a:t>
            </a:r>
            <a:r>
              <a:rPr lang="en-GB" sz="2400" dirty="0" smtClean="0"/>
              <a:t>offer </a:t>
            </a:r>
            <a:r>
              <a:rPr lang="en-GB" sz="2400" dirty="0"/>
              <a:t>a wider range of sexual health interventions in addition to emergency hormonal contraception (EHC), which Solihull residents can access freely.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>
                <a:latin typeface="Avenir 35 Ligh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65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961" y="-15567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523" y="785443"/>
            <a:ext cx="7218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9A62B"/>
                </a:solidFill>
                <a:latin typeface="Umbrella-Brandfont3"/>
                <a:cs typeface="Umbrella-Brandfont3"/>
              </a:rPr>
              <a:t>Pharmacy Services</a:t>
            </a:r>
            <a:endParaRPr lang="en-US" sz="4000" dirty="0">
              <a:solidFill>
                <a:srgbClr val="F9A62B"/>
              </a:solidFill>
              <a:latin typeface="Umbrella-Brandfont3"/>
              <a:cs typeface="Umbrella-Brandfont3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r>
              <a:rPr lang="en-GB" sz="2400" dirty="0">
                <a:latin typeface="Avenir 35 Light"/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Tier 1:</a:t>
            </a:r>
          </a:p>
          <a:p>
            <a:pPr lvl="1"/>
            <a:r>
              <a:rPr lang="en-GB" dirty="0"/>
              <a:t>EHC, </a:t>
            </a:r>
            <a:endParaRPr lang="en-GB" dirty="0" smtClean="0"/>
          </a:p>
          <a:p>
            <a:pPr lvl="1"/>
            <a:r>
              <a:rPr lang="en-GB" dirty="0" smtClean="0"/>
              <a:t>advance </a:t>
            </a:r>
            <a:r>
              <a:rPr lang="en-GB" dirty="0"/>
              <a:t>provision of emergency contraception, </a:t>
            </a:r>
            <a:endParaRPr lang="en-GB" dirty="0" smtClean="0"/>
          </a:p>
          <a:p>
            <a:pPr lvl="1"/>
            <a:r>
              <a:rPr lang="en-GB" dirty="0" smtClean="0"/>
              <a:t>condom </a:t>
            </a:r>
            <a:r>
              <a:rPr lang="en-GB" dirty="0"/>
              <a:t>distribution and </a:t>
            </a:r>
            <a:endParaRPr lang="en-GB" dirty="0" smtClean="0"/>
          </a:p>
          <a:p>
            <a:pPr lvl="1"/>
            <a:r>
              <a:rPr lang="en-GB" dirty="0" smtClean="0"/>
              <a:t>dispense </a:t>
            </a:r>
            <a:r>
              <a:rPr lang="en-GB" dirty="0"/>
              <a:t>STI </a:t>
            </a:r>
            <a:r>
              <a:rPr lang="en-GB" dirty="0" smtClean="0"/>
              <a:t>kits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Umbrella currently have 84 Tier 1 pharmacies and are looking to increase this as well as the activity taking place at these locations</a:t>
            </a:r>
          </a:p>
        </p:txBody>
      </p:sp>
    </p:spTree>
    <p:extLst>
      <p:ext uri="{BB962C8B-B14F-4D97-AF65-F5344CB8AC3E}">
        <p14:creationId xmlns:p14="http://schemas.microsoft.com/office/powerpoint/2010/main" val="16682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961" y="-15567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523" y="785443"/>
            <a:ext cx="7218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9A62B"/>
                </a:solidFill>
                <a:latin typeface="Umbrella-Brandfont3"/>
                <a:cs typeface="Umbrella-Brandfont3"/>
              </a:rPr>
              <a:t>Pharmacy Services</a:t>
            </a:r>
            <a:endParaRPr lang="en-US" sz="4000" dirty="0">
              <a:solidFill>
                <a:srgbClr val="F9A62B"/>
              </a:solidFill>
              <a:latin typeface="Umbrella-Brandfont3"/>
              <a:cs typeface="Umbrella-Brandfont3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r>
              <a:rPr lang="en-GB" sz="2400" dirty="0">
                <a:latin typeface="Avenir 35 Light"/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Tier 2:</a:t>
            </a:r>
          </a:p>
          <a:p>
            <a:pPr lvl="1"/>
            <a:r>
              <a:rPr lang="en-GB" dirty="0" smtClean="0"/>
              <a:t>Tier 1 services PLUS:</a:t>
            </a:r>
          </a:p>
          <a:p>
            <a:pPr lvl="1"/>
            <a:r>
              <a:rPr lang="en-GB" dirty="0" smtClean="0"/>
              <a:t>initiate </a:t>
            </a:r>
            <a:r>
              <a:rPr lang="en-GB" dirty="0"/>
              <a:t>STI testing and provide STI kits, </a:t>
            </a:r>
            <a:endParaRPr lang="en-GB" dirty="0" smtClean="0"/>
          </a:p>
          <a:p>
            <a:pPr lvl="1"/>
            <a:r>
              <a:rPr lang="en-GB" dirty="0" smtClean="0"/>
              <a:t>Hep </a:t>
            </a:r>
            <a:r>
              <a:rPr lang="en-GB" dirty="0"/>
              <a:t>B vaccination, </a:t>
            </a:r>
            <a:endParaRPr lang="en-GB" dirty="0" smtClean="0"/>
          </a:p>
          <a:p>
            <a:pPr lvl="1"/>
            <a:r>
              <a:rPr lang="en-GB" dirty="0"/>
              <a:t>I</a:t>
            </a:r>
            <a:r>
              <a:rPr lang="en-GB" dirty="0" smtClean="0"/>
              <a:t>nitiate </a:t>
            </a:r>
            <a:r>
              <a:rPr lang="en-GB" dirty="0"/>
              <a:t>contraceptive pill and injections and </a:t>
            </a:r>
            <a:endParaRPr lang="en-GB" dirty="0" smtClean="0"/>
          </a:p>
          <a:p>
            <a:pPr lvl="1"/>
            <a:r>
              <a:rPr lang="en-GB" dirty="0"/>
              <a:t>D</a:t>
            </a:r>
            <a:r>
              <a:rPr lang="en-GB" dirty="0" smtClean="0"/>
              <a:t>ispense </a:t>
            </a:r>
            <a:r>
              <a:rPr lang="en-GB" dirty="0"/>
              <a:t>and administer ongoing contraceptive </a:t>
            </a:r>
            <a:r>
              <a:rPr lang="en-GB" dirty="0" smtClean="0"/>
              <a:t>injections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Umbrella </a:t>
            </a:r>
            <a:r>
              <a:rPr lang="en-GB" dirty="0"/>
              <a:t>currently have </a:t>
            </a:r>
            <a:r>
              <a:rPr lang="en-GB" dirty="0" smtClean="0"/>
              <a:t>13 Tier 2 pharmacies </a:t>
            </a:r>
            <a:r>
              <a:rPr lang="en-GB" dirty="0"/>
              <a:t>and are looking to increase this as well as the activity taking place </a:t>
            </a:r>
            <a:r>
              <a:rPr lang="en-GB" dirty="0" smtClean="0"/>
              <a:t>at these locations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4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961" y="-15567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90" y="457897"/>
            <a:ext cx="8085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9A62B"/>
                </a:solidFill>
                <a:latin typeface="Umbrella-Brandfont3"/>
                <a:cs typeface="Umbrella-Brandfont3"/>
              </a:rPr>
              <a:t>Current Issues</a:t>
            </a:r>
            <a:endParaRPr lang="en-US" sz="3200" dirty="0">
              <a:solidFill>
                <a:srgbClr val="F9A62B"/>
              </a:solidFill>
              <a:latin typeface="Umbrella-Brandfont3"/>
              <a:cs typeface="Umbrella-Brandfont3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r>
              <a:rPr lang="en-GB" sz="2400" dirty="0">
                <a:latin typeface="Avenir 35 Light"/>
              </a:rPr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STI kits, this included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Lancet – there are being changed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3 systems – we are aware of this, we will be trialling tablet devices at Tier 2 pharmacies to see if this reduced time taken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Condoms – later slide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Email Address – Now managed by operations team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Training – refresher training is currently taking place and more training will be scheduled for end of the year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8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365" y="435961"/>
            <a:ext cx="79048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9A62B"/>
              </a:solidFill>
              <a:latin typeface="Umbrella-Brandfont3"/>
              <a:cs typeface="Umbrella-Brandfont3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endParaRPr lang="en-US" sz="3200" dirty="0">
              <a:latin typeface="Avenir 35 Light"/>
              <a:cs typeface="Avenir 35 Light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r>
              <a:rPr lang="en-GB" sz="2400" dirty="0">
                <a:latin typeface="Avenir 35 Light"/>
              </a:rPr>
              <a:t> </a:t>
            </a:r>
            <a:endParaRPr lang="en-GB" sz="2400" dirty="0" smtClean="0">
              <a:latin typeface="Avenir 35 Light"/>
            </a:endParaRPr>
          </a:p>
          <a:p>
            <a:endParaRPr lang="en-GB" sz="2400" dirty="0">
              <a:latin typeface="Avenir 35 Light"/>
            </a:endParaRPr>
          </a:p>
          <a:p>
            <a:r>
              <a:rPr lang="en-GB" sz="2400" dirty="0">
                <a:latin typeface="Avenir 35 Light"/>
              </a:rPr>
              <a:t> 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875680"/>
              </p:ext>
            </p:extLst>
          </p:nvPr>
        </p:nvGraphicFramePr>
        <p:xfrm>
          <a:off x="764275" y="764275"/>
          <a:ext cx="7465325" cy="509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5-Point Star 9"/>
          <p:cNvSpPr/>
          <p:nvPr/>
        </p:nvSpPr>
        <p:spPr>
          <a:xfrm>
            <a:off x="6989324" y="5513696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365" y="421546"/>
            <a:ext cx="79048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solidFill>
                <a:srgbClr val="F9A62B"/>
              </a:solidFill>
              <a:latin typeface="Umbrella-Brandfont3"/>
              <a:cs typeface="Umbrella-Brandfont3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endParaRPr lang="en-US" sz="3200" dirty="0">
              <a:latin typeface="Avenir 35 Light"/>
              <a:cs typeface="Avenir 35 Light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r>
              <a:rPr lang="en-GB" sz="2400" dirty="0">
                <a:latin typeface="Avenir 35 Light"/>
              </a:rPr>
              <a:t> </a:t>
            </a:r>
            <a:endParaRPr lang="en-GB" sz="2400" dirty="0" smtClean="0">
              <a:latin typeface="Avenir 35 Light"/>
            </a:endParaRPr>
          </a:p>
          <a:p>
            <a:endParaRPr lang="en-GB" sz="2400" dirty="0">
              <a:latin typeface="Avenir 35 Light"/>
            </a:endParaRPr>
          </a:p>
          <a:p>
            <a:r>
              <a:rPr lang="en-GB" sz="2400" dirty="0">
                <a:latin typeface="Avenir 35 Light"/>
              </a:rPr>
              <a:t> 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684421"/>
              </p:ext>
            </p:extLst>
          </p:nvPr>
        </p:nvGraphicFramePr>
        <p:xfrm>
          <a:off x="928048" y="709684"/>
          <a:ext cx="7069539" cy="527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5-Point Star 9"/>
          <p:cNvSpPr/>
          <p:nvPr/>
        </p:nvSpPr>
        <p:spPr>
          <a:xfrm>
            <a:off x="6658475" y="5120311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4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"/>
            <a:ext cx="91814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0692">
            <a:off x="-627361" y="-536173"/>
            <a:ext cx="6976866" cy="2634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1093">
            <a:off x="2174780" y="4179126"/>
            <a:ext cx="7549524" cy="377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1055">
            <a:off x="-683556" y="5848447"/>
            <a:ext cx="2718236" cy="1275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0" y="4268925"/>
            <a:ext cx="1207576" cy="155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 &amp; Umbrella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Jonathan Ross – Clinical Lead for Pharmacy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4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"/>
            <a:ext cx="91814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0692">
            <a:off x="-627361" y="-536173"/>
            <a:ext cx="6976866" cy="2634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1093">
            <a:off x="2174780" y="4179126"/>
            <a:ext cx="7549524" cy="377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1055">
            <a:off x="-683556" y="5848447"/>
            <a:ext cx="2718236" cy="1275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0" y="4268925"/>
            <a:ext cx="1207576" cy="155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Website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523" y="785443"/>
            <a:ext cx="60196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9A62B"/>
                </a:solidFill>
                <a:latin typeface="Umbrella-Brandfont3"/>
                <a:cs typeface="Umbrella-Brandfont3"/>
              </a:rPr>
              <a:t>Website</a:t>
            </a:r>
            <a:endParaRPr lang="en-US" sz="4000" dirty="0">
              <a:solidFill>
                <a:srgbClr val="F9A62B"/>
              </a:solidFill>
              <a:latin typeface="Umbrella-Brandfont3"/>
              <a:cs typeface="Umbrella-Brandfont3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venir 35 Ligh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12"/>
          <a:stretch/>
        </p:blipFill>
        <p:spPr bwMode="auto">
          <a:xfrm>
            <a:off x="710705" y="1601051"/>
            <a:ext cx="6386174" cy="465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3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523" y="785443"/>
            <a:ext cx="60196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9A62B"/>
                </a:solidFill>
                <a:latin typeface="Umbrella-Brandfont3"/>
                <a:cs typeface="Umbrella-Brandfont3"/>
              </a:rPr>
              <a:t>Website</a:t>
            </a:r>
            <a:endParaRPr lang="en-US" sz="4400" dirty="0">
              <a:solidFill>
                <a:srgbClr val="F9A62B"/>
              </a:solidFill>
              <a:latin typeface="Umbrella-Brandfont3"/>
              <a:cs typeface="Umbrella-Brandfont3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venir 35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/>
          <a:stretch/>
        </p:blipFill>
        <p:spPr>
          <a:xfrm>
            <a:off x="805218" y="1751681"/>
            <a:ext cx="5063320" cy="481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3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523" y="785443"/>
            <a:ext cx="60196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9A62B"/>
                </a:solidFill>
                <a:latin typeface="Umbrella-Brandfont3"/>
                <a:cs typeface="Umbrella-Brandfont3"/>
              </a:rPr>
              <a:t>Website</a:t>
            </a:r>
            <a:endParaRPr lang="en-US" sz="4000" dirty="0">
              <a:solidFill>
                <a:srgbClr val="F9A62B"/>
              </a:solidFill>
              <a:latin typeface="Umbrella-Brandfont3"/>
              <a:cs typeface="Umbrella-Brandfont3"/>
            </a:endParaRPr>
          </a:p>
          <a:p>
            <a:endParaRPr lang="en-US" sz="3200" dirty="0" smtClean="0">
              <a:latin typeface="Avenir 35 Light"/>
              <a:cs typeface="Avenir 35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venir 35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2" y="1810369"/>
            <a:ext cx="4551902" cy="49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490" y="17910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9A62B"/>
                </a:solidFill>
                <a:latin typeface="Umbrella-Brandfont3"/>
              </a:rPr>
              <a:t>Sexual health Website*</a:t>
            </a:r>
            <a:endParaRPr lang="en-GB" sz="4000" dirty="0">
              <a:solidFill>
                <a:srgbClr val="F9A62B"/>
              </a:solidFill>
              <a:latin typeface="Umbrella-Brandfont3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0" y="1187356"/>
            <a:ext cx="8313309" cy="529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Umbrella-LOGO-EPS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"/>
            <a:ext cx="91814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0692">
            <a:off x="-627361" y="-536173"/>
            <a:ext cx="6976866" cy="2634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1093">
            <a:off x="2174780" y="4179126"/>
            <a:ext cx="7549524" cy="377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1055">
            <a:off x="-683556" y="5848447"/>
            <a:ext cx="2718236" cy="1275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0" y="4268925"/>
            <a:ext cx="1207576" cy="155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STI kits and Chlamydia Screening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9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95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9A62B"/>
                </a:solidFill>
                <a:latin typeface="Umbrella-Brandfont3"/>
              </a:rPr>
              <a:t>Home STI kits issued*</a:t>
            </a:r>
            <a:endParaRPr lang="en-GB" sz="3600" dirty="0">
              <a:solidFill>
                <a:srgbClr val="F9A62B"/>
              </a:solidFill>
              <a:latin typeface="Umbrella-Brandfont3"/>
            </a:endParaRPr>
          </a:p>
        </p:txBody>
      </p:sp>
      <p:pic>
        <p:nvPicPr>
          <p:cNvPr id="4" name="Picture 3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6452808"/>
              </p:ext>
            </p:extLst>
          </p:nvPr>
        </p:nvGraphicFramePr>
        <p:xfrm>
          <a:off x="1044054" y="1676950"/>
          <a:ext cx="6858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5-Point Star 4"/>
          <p:cNvSpPr/>
          <p:nvPr/>
        </p:nvSpPr>
        <p:spPr>
          <a:xfrm>
            <a:off x="6791220" y="5723262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5251298" y="5743734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3493011" y="5748283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1989483" y="5748283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95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9A62B"/>
                </a:solidFill>
                <a:latin typeface="Umbrella-Brandfont3"/>
              </a:rPr>
              <a:t>Home STI kits Returned*</a:t>
            </a:r>
            <a:endParaRPr lang="en-GB" sz="3600" dirty="0">
              <a:solidFill>
                <a:srgbClr val="F9A62B"/>
              </a:solidFill>
              <a:latin typeface="Umbrella-Brandfont3"/>
            </a:endParaRPr>
          </a:p>
        </p:txBody>
      </p:sp>
      <p:pic>
        <p:nvPicPr>
          <p:cNvPr id="4" name="Picture 3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960826"/>
              </p:ext>
            </p:extLst>
          </p:nvPr>
        </p:nvGraphicFramePr>
        <p:xfrm>
          <a:off x="1037231" y="1676951"/>
          <a:ext cx="7369790" cy="420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-Point Star 5"/>
          <p:cNvSpPr/>
          <p:nvPr/>
        </p:nvSpPr>
        <p:spPr>
          <a:xfrm>
            <a:off x="7153097" y="5809734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>
            <a:off x="5483310" y="5882185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3656785" y="5882185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2166088" y="5887622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2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9A62B"/>
                </a:solidFill>
              </a:rPr>
              <a:t>STI positivity rate by infection*</a:t>
            </a:r>
            <a:endParaRPr lang="en-GB" dirty="0">
              <a:solidFill>
                <a:srgbClr val="F9A62B"/>
              </a:solidFill>
            </a:endParaRPr>
          </a:p>
        </p:txBody>
      </p:sp>
      <p:pic>
        <p:nvPicPr>
          <p:cNvPr id="5" name="Picture 4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82336"/>
              </p:ext>
            </p:extLst>
          </p:nvPr>
        </p:nvGraphicFramePr>
        <p:xfrm>
          <a:off x="763491" y="1472158"/>
          <a:ext cx="7600950" cy="433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5-Point Star 5"/>
          <p:cNvSpPr/>
          <p:nvPr/>
        </p:nvSpPr>
        <p:spPr>
          <a:xfrm>
            <a:off x="5815406" y="1607912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4396039" y="1607912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2981221" y="1589715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1837083" y="1589715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1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9A62B"/>
                </a:solidFill>
                <a:latin typeface="Umbrella-Brandfont3"/>
              </a:rPr>
              <a:t>Overall CSP</a:t>
            </a:r>
            <a:r>
              <a:rPr lang="en-GB" sz="4000" dirty="0">
                <a:solidFill>
                  <a:srgbClr val="F9A62B"/>
                </a:solidFill>
                <a:latin typeface="Umbrella-Brandfont3"/>
              </a:rPr>
              <a:t/>
            </a:r>
            <a:br>
              <a:rPr lang="en-GB" sz="4000" dirty="0">
                <a:solidFill>
                  <a:srgbClr val="F9A62B"/>
                </a:solidFill>
                <a:latin typeface="Umbrella-Brandfont3"/>
              </a:rPr>
            </a:br>
            <a:r>
              <a:rPr lang="en-GB" sz="2700" dirty="0">
                <a:solidFill>
                  <a:srgbClr val="F9A62B"/>
                </a:solidFill>
                <a:latin typeface="Umbrella-Brandfont3"/>
              </a:rPr>
              <a:t>*Overall CSP - includes Hub, Satellite, self sampling, youth and community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398470"/>
              </p:ext>
            </p:extLst>
          </p:nvPr>
        </p:nvGraphicFramePr>
        <p:xfrm>
          <a:off x="1419367" y="1924335"/>
          <a:ext cx="6127845" cy="3070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595"/>
                <a:gridCol w="1162595"/>
                <a:gridCol w="1477465"/>
                <a:gridCol w="1162595"/>
                <a:gridCol w="1162595"/>
              </a:tblGrid>
              <a:tr h="76768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Location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Clinics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Community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Home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>
                          <a:effectLst/>
                        </a:rPr>
                        <a:t>Total 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>
                    <a:solidFill>
                      <a:srgbClr val="F9A62B"/>
                    </a:solidFill>
                  </a:tcPr>
                </a:tc>
              </a:tr>
              <a:tr h="767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Tested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15293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233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5387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dirty="0" smtClean="0">
                          <a:effectLst/>
                        </a:rPr>
                        <a:t>20,913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/>
                </a:tc>
              </a:tr>
              <a:tr h="767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Positive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2032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22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456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effectLst/>
                        </a:rPr>
                        <a:t>2,510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ctr"/>
                </a:tc>
              </a:tr>
              <a:tr h="7676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>
                          <a:effectLst/>
                        </a:rPr>
                        <a:t>% Positive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13.29%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25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9.44%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25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8.46%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2520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12.00%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108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5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rellaarticulationv2_Page_02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"/>
            <a:ext cx="91814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0692">
            <a:off x="-627361" y="-536173"/>
            <a:ext cx="6976866" cy="2634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1093">
            <a:off x="2174780" y="4179126"/>
            <a:ext cx="7549524" cy="377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1055">
            <a:off x="-683556" y="5848447"/>
            <a:ext cx="2718236" cy="1275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0" y="4268925"/>
            <a:ext cx="1207576" cy="155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Umbrella Activity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1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9A62B"/>
                </a:solidFill>
                <a:latin typeface="Umbrella-Brandfont3"/>
              </a:rPr>
              <a:t>Total Umbrella Activity – for Pharmacy, STI kits issued to home addresses and Clinic Attendances*</a:t>
            </a:r>
            <a:endParaRPr lang="en-GB" sz="4000" dirty="0">
              <a:solidFill>
                <a:srgbClr val="F9A62B"/>
              </a:solidFill>
              <a:latin typeface="Umbrella-Brandfont3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7635045" y="1591728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5-Point Star 7"/>
          <p:cNvSpPr/>
          <p:nvPr/>
        </p:nvSpPr>
        <p:spPr>
          <a:xfrm>
            <a:off x="5766824" y="1554158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3928926" y="1554158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377628" y="1591728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763040"/>
              </p:ext>
            </p:extLst>
          </p:nvPr>
        </p:nvGraphicFramePr>
        <p:xfrm>
          <a:off x="457200" y="1951629"/>
          <a:ext cx="8229602" cy="4028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610"/>
                <a:gridCol w="602166"/>
                <a:gridCol w="602166"/>
                <a:gridCol w="602166"/>
                <a:gridCol w="602166"/>
                <a:gridCol w="602166"/>
                <a:gridCol w="602166"/>
                <a:gridCol w="602166"/>
                <a:gridCol w="602166"/>
                <a:gridCol w="602166"/>
                <a:gridCol w="602166"/>
                <a:gridCol w="602166"/>
                <a:gridCol w="602166"/>
              </a:tblGrid>
              <a:tr h="80099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Type/Month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Aug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Sept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Oct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Dec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Jan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Feb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Apr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May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June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Totals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9A62B"/>
                    </a:solidFill>
                  </a:tcPr>
                </a:tc>
              </a:tr>
              <a:tr h="82102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Pharmacy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262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679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866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673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669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773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952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822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724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968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878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7,388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289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STI kit home &amp; Other issued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408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1,075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974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1,232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1,053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1,247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1,384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1,160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1,099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1,214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1,190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10,943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772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Clinic Attendances - All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4,693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8,555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8,413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8,311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7,956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8,367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8,678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8,405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8,499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8,055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8,318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80,671,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004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Totals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5,363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10,309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10,253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10,216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9,678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10,387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11,014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10,387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10,322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10,237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effectLst/>
                        </a:rPr>
                        <a:t>10,386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99,002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6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341195" y="1673534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5-Point Star 13"/>
          <p:cNvSpPr/>
          <p:nvPr/>
        </p:nvSpPr>
        <p:spPr>
          <a:xfrm>
            <a:off x="327547" y="2933667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5-Point Star 14"/>
          <p:cNvSpPr/>
          <p:nvPr/>
        </p:nvSpPr>
        <p:spPr>
          <a:xfrm>
            <a:off x="327547" y="4105093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5-Point Star 15"/>
          <p:cNvSpPr/>
          <p:nvPr/>
        </p:nvSpPr>
        <p:spPr>
          <a:xfrm>
            <a:off x="327547" y="5017235"/>
            <a:ext cx="327546" cy="341194"/>
          </a:xfrm>
          <a:prstGeom prst="star5">
            <a:avLst/>
          </a:prstGeom>
          <a:gradFill>
            <a:gsLst>
              <a:gs pos="0">
                <a:srgbClr val="000082"/>
              </a:gs>
              <a:gs pos="24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451643"/>
              </p:ext>
            </p:extLst>
          </p:nvPr>
        </p:nvGraphicFramePr>
        <p:xfrm>
          <a:off x="491320" y="714330"/>
          <a:ext cx="8088573" cy="577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9A62B"/>
                </a:solidFill>
              </a:rPr>
              <a:t>Useful Email Addresses</a:t>
            </a:r>
            <a:endParaRPr lang="en-GB" dirty="0">
              <a:solidFill>
                <a:srgbClr val="F9A62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pPr lvl="0"/>
            <a:r>
              <a:rPr lang="en-GB" dirty="0"/>
              <a:t>If your query relates to training please email </a:t>
            </a:r>
            <a:r>
              <a:rPr lang="en-GB" u="sng" dirty="0">
                <a:hlinkClick r:id="rId4"/>
              </a:rPr>
              <a:t>umbrellatraining@uhb.nhs.uk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If your query relates to condoms please email </a:t>
            </a:r>
            <a:r>
              <a:rPr lang="en-GB" u="sng" dirty="0">
                <a:hlinkClick r:id="rId5"/>
              </a:rPr>
              <a:t>umbrellaordering@uhb.nhs.uk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If your query relates to STI or Chlamydia kits please email </a:t>
            </a:r>
            <a:r>
              <a:rPr lang="en-GB" u="sng" dirty="0">
                <a:hlinkClick r:id="rId6"/>
              </a:rPr>
              <a:t>umbrellaselftestkitmicrobiology@uhb.nhs.uk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If your query is generic please email </a:t>
            </a:r>
            <a:r>
              <a:rPr lang="en-GB" u="sng" dirty="0">
                <a:hlinkClick r:id="rId7"/>
              </a:rPr>
              <a:t>umbrellapartners@uhb.nhs.uk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If your query relates to Contracts or Finance please email </a:t>
            </a:r>
            <a:r>
              <a:rPr lang="en-GB" u="sng" dirty="0">
                <a:hlinkClick r:id="rId8"/>
              </a:rPr>
              <a:t>uhb-tr.Umbrellacontracts@nhs.net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0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"/>
            <a:ext cx="91814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0692">
            <a:off x="-627361" y="-536173"/>
            <a:ext cx="6976866" cy="2634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1093">
            <a:off x="2174780" y="4179126"/>
            <a:ext cx="7549524" cy="377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1055">
            <a:off x="-683556" y="5848447"/>
            <a:ext cx="2718236" cy="1275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0" y="4268925"/>
            <a:ext cx="1207576" cy="155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Procurement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Pam Kelsall - </a:t>
            </a:r>
            <a:r>
              <a:rPr lang="en-GB" b="1" dirty="0"/>
              <a:t>Corporate Procurement Specialist </a:t>
            </a:r>
          </a:p>
        </p:txBody>
      </p:sp>
    </p:spTree>
    <p:extLst>
      <p:ext uri="{BB962C8B-B14F-4D97-AF65-F5344CB8AC3E}">
        <p14:creationId xmlns:p14="http://schemas.microsoft.com/office/powerpoint/2010/main" val="26876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9A62B"/>
                </a:solidFill>
              </a:rPr>
              <a:t>Main Contract</a:t>
            </a:r>
            <a:endParaRPr lang="en-GB" dirty="0">
              <a:solidFill>
                <a:srgbClr val="F9A62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UHB won a 5 year contract with BCC/SMBC</a:t>
            </a:r>
          </a:p>
          <a:p>
            <a:r>
              <a:rPr lang="en-GB" dirty="0" smtClean="0"/>
              <a:t>Contract runs from August 2015 to August 2020</a:t>
            </a:r>
          </a:p>
          <a:p>
            <a:r>
              <a:rPr lang="en-GB" dirty="0" smtClean="0"/>
              <a:t>Optional 2 year extension</a:t>
            </a:r>
          </a:p>
          <a:p>
            <a:r>
              <a:rPr lang="en-GB" dirty="0" smtClean="0"/>
              <a:t>UHB procured a number of partners</a:t>
            </a:r>
          </a:p>
          <a:p>
            <a:r>
              <a:rPr lang="en-GB" dirty="0" smtClean="0"/>
              <a:t>GP, Pharmacy, Facility, Access, Promotion, Support, Pathology</a:t>
            </a:r>
          </a:p>
          <a:p>
            <a:r>
              <a:rPr lang="en-GB" dirty="0" smtClean="0"/>
              <a:t>Collectively known as ‘Umbrella’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7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9A62B"/>
                </a:solidFill>
              </a:rPr>
              <a:t>2015 Procurement:</a:t>
            </a:r>
            <a:endParaRPr lang="en-GB" dirty="0">
              <a:solidFill>
                <a:srgbClr val="F9A62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97 pharmacies appointed</a:t>
            </a:r>
          </a:p>
          <a:p>
            <a:r>
              <a:rPr lang="en-GB" dirty="0" smtClean="0"/>
              <a:t>84 Tier 1 status and 13 Tier 2 status</a:t>
            </a:r>
          </a:p>
          <a:p>
            <a:r>
              <a:rPr lang="en-GB" dirty="0" smtClean="0"/>
              <a:t>Feedback was that procurement was an administrative burden</a:t>
            </a:r>
          </a:p>
          <a:p>
            <a:r>
              <a:rPr lang="en-GB" dirty="0" smtClean="0"/>
              <a:t>Contract too long and complex</a:t>
            </a:r>
          </a:p>
          <a:p>
            <a:r>
              <a:rPr lang="en-GB" dirty="0" smtClean="0"/>
              <a:t>Optional 2 year extension</a:t>
            </a:r>
          </a:p>
          <a:p>
            <a:r>
              <a:rPr lang="en-GB" dirty="0" smtClean="0"/>
              <a:t>Contract contained provisions that some pharmacies couldn’t sign up to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6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New Procurement: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Need to appoint additional pharmacies going forward</a:t>
            </a:r>
          </a:p>
          <a:p>
            <a:r>
              <a:rPr lang="en-GB" dirty="0"/>
              <a:t>New method of procurement</a:t>
            </a:r>
          </a:p>
          <a:p>
            <a:r>
              <a:rPr lang="en-GB" dirty="0"/>
              <a:t>Dynamic Purchasing System (DPS)</a:t>
            </a:r>
          </a:p>
          <a:p>
            <a:r>
              <a:rPr lang="en-GB" dirty="0"/>
              <a:t>DPS is different to traditional procurement framework</a:t>
            </a:r>
          </a:p>
          <a:p>
            <a:r>
              <a:rPr lang="en-GB" dirty="0"/>
              <a:t>Used successfully by Dorset and Kent County Councils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6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What is a DPS: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Completely electronic system </a:t>
            </a:r>
          </a:p>
          <a:p>
            <a:r>
              <a:rPr lang="en-GB" dirty="0"/>
              <a:t>Two lots – </a:t>
            </a:r>
            <a:r>
              <a:rPr lang="en-GB" dirty="0" smtClean="0"/>
              <a:t>Tier </a:t>
            </a:r>
            <a:r>
              <a:rPr lang="en-GB" dirty="0"/>
              <a:t>1 and </a:t>
            </a:r>
            <a:r>
              <a:rPr lang="en-GB" dirty="0" smtClean="0"/>
              <a:t>Tier </a:t>
            </a:r>
            <a:r>
              <a:rPr lang="en-GB" dirty="0"/>
              <a:t>2</a:t>
            </a:r>
          </a:p>
          <a:p>
            <a:r>
              <a:rPr lang="en-GB" dirty="0"/>
              <a:t>Allows new pharmacies to join at any time</a:t>
            </a:r>
          </a:p>
          <a:p>
            <a:r>
              <a:rPr lang="en-GB" dirty="0"/>
              <a:t>Pharmacies who don’t initially meet selection criteria for Tier 2 can reapply at a later stage</a:t>
            </a:r>
          </a:p>
          <a:p>
            <a:r>
              <a:rPr lang="en-GB" dirty="0"/>
              <a:t>Once accepted onto DPS no need to reapply unless applying for a different lot</a:t>
            </a:r>
          </a:p>
          <a:p>
            <a:r>
              <a:rPr lang="en-GB" dirty="0"/>
              <a:t>Flexibility to appoint additional pharmacies in specific wards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9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Invitations to Tender (ITT):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UHB will undertake Tender Rounds as and when we need to appoint pharmacies to provide services</a:t>
            </a:r>
          </a:p>
          <a:p>
            <a:r>
              <a:rPr lang="en-GB" dirty="0"/>
              <a:t>All pharmacies admitted to the DPS on the relevant lot at the time ITT is issued will be invited to tender</a:t>
            </a:r>
          </a:p>
          <a:p>
            <a:r>
              <a:rPr lang="en-GB" dirty="0"/>
              <a:t>ITT for Tender Round 1 will be issued on 1 September.</a:t>
            </a:r>
          </a:p>
          <a:p>
            <a:r>
              <a:rPr lang="en-GB" dirty="0"/>
              <a:t>Contract start date 5 December 2016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1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rellaarticulationv2_Page_06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l="10605" t="6865" r="11129" b="8991"/>
          <a:stretch/>
        </p:blipFill>
        <p:spPr>
          <a:xfrm>
            <a:off x="68237" y="0"/>
            <a:ext cx="902117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Current Contracts: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Tender Round 1 is to appoint Tier 1 and Tier 2 pharmacies across all wards in Birmingham</a:t>
            </a:r>
          </a:p>
          <a:p>
            <a:r>
              <a:rPr lang="en-GB" dirty="0"/>
              <a:t>Current contracts will all be terminated and current providers will need to reapply</a:t>
            </a:r>
          </a:p>
          <a:p>
            <a:r>
              <a:rPr lang="en-GB" dirty="0"/>
              <a:t>Necessary as going forward all providers need to be admitted to the DPS to tender for Pharmacy Partner Opportunities</a:t>
            </a:r>
          </a:p>
          <a:p>
            <a:r>
              <a:rPr lang="en-GB" dirty="0"/>
              <a:t>Contracts </a:t>
            </a:r>
            <a:r>
              <a:rPr lang="en-GB" dirty="0" smtClean="0"/>
              <a:t>awarded under Tender </a:t>
            </a:r>
            <a:r>
              <a:rPr lang="en-GB" dirty="0"/>
              <a:t>Round 1 will run until August 2020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8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New Subcontract: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Considerably reduced in length</a:t>
            </a:r>
          </a:p>
          <a:p>
            <a:r>
              <a:rPr lang="en-GB" dirty="0"/>
              <a:t>Short form clauses where possible</a:t>
            </a:r>
          </a:p>
          <a:p>
            <a:r>
              <a:rPr lang="en-GB" dirty="0"/>
              <a:t>New Subcontract will be published in draft</a:t>
            </a:r>
          </a:p>
          <a:p>
            <a:r>
              <a:rPr lang="en-GB" dirty="0"/>
              <a:t>Opportunity to submit comments</a:t>
            </a:r>
          </a:p>
          <a:p>
            <a:r>
              <a:rPr lang="en-GB" dirty="0"/>
              <a:t>However you must sign up to final version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6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How do you apply: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Pre-Qualification Questionnaire will be published this week</a:t>
            </a:r>
          </a:p>
          <a:p>
            <a:r>
              <a:rPr lang="en-GB" dirty="0" smtClean="0"/>
              <a:t>Complete </a:t>
            </a:r>
            <a:r>
              <a:rPr lang="en-GB" dirty="0"/>
              <a:t>on-line Pre-Qualification Questionnaire (PQQ)using Bravo e-tendering system</a:t>
            </a:r>
          </a:p>
          <a:p>
            <a:r>
              <a:rPr lang="en-GB" dirty="0"/>
              <a:t>PQQ responses </a:t>
            </a:r>
            <a:r>
              <a:rPr lang="en-GB" u="sng" dirty="0"/>
              <a:t>must</a:t>
            </a:r>
            <a:r>
              <a:rPr lang="en-GB" dirty="0"/>
              <a:t> be submitted electronically. We cannot accept responses via the post, hand-delivered or sent by email. </a:t>
            </a:r>
          </a:p>
          <a:p>
            <a:r>
              <a:rPr lang="en-GB" dirty="0"/>
              <a:t>PQQs </a:t>
            </a:r>
            <a:r>
              <a:rPr lang="en-GB" u="sng" dirty="0"/>
              <a:t>must</a:t>
            </a:r>
            <a:r>
              <a:rPr lang="en-GB" dirty="0"/>
              <a:t> be submitted online </a:t>
            </a:r>
            <a:r>
              <a:rPr lang="en-GB" dirty="0" smtClean="0"/>
              <a:t>by </a:t>
            </a:r>
            <a:r>
              <a:rPr lang="en-GB" b="1" dirty="0" smtClean="0"/>
              <a:t>noon</a:t>
            </a:r>
            <a:r>
              <a:rPr lang="en-GB" dirty="0" smtClean="0"/>
              <a:t> on </a:t>
            </a:r>
            <a:r>
              <a:rPr lang="en-GB" b="1" dirty="0" smtClean="0"/>
              <a:t>17</a:t>
            </a:r>
            <a:r>
              <a:rPr lang="en-GB" b="1" baseline="30000" dirty="0" smtClean="0"/>
              <a:t>th</a:t>
            </a:r>
            <a:r>
              <a:rPr lang="en-GB" b="1" dirty="0" smtClean="0"/>
              <a:t> August </a:t>
            </a:r>
          </a:p>
          <a:p>
            <a:r>
              <a:rPr lang="en-GB" dirty="0" smtClean="0"/>
              <a:t>Make </a:t>
            </a:r>
            <a:r>
              <a:rPr lang="en-GB" dirty="0"/>
              <a:t>sure you allow time to upload your PQQ</a:t>
            </a:r>
          </a:p>
        </p:txBody>
      </p:sp>
    </p:spTree>
    <p:extLst>
      <p:ext uri="{BB962C8B-B14F-4D97-AF65-F5344CB8AC3E}">
        <p14:creationId xmlns:p14="http://schemas.microsoft.com/office/powerpoint/2010/main" val="39278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Pre-qualification Questionnaire: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PQQ assesses pharmacies on a number of mandatory criteria</a:t>
            </a:r>
          </a:p>
          <a:p>
            <a:r>
              <a:rPr lang="en-GB" dirty="0"/>
              <a:t>Legal grounds for exclusion</a:t>
            </a:r>
          </a:p>
          <a:p>
            <a:r>
              <a:rPr lang="en-GB" dirty="0"/>
              <a:t>Insurance </a:t>
            </a:r>
          </a:p>
          <a:p>
            <a:r>
              <a:rPr lang="en-GB" dirty="0"/>
              <a:t>Equality and diversity</a:t>
            </a:r>
          </a:p>
          <a:p>
            <a:r>
              <a:rPr lang="en-GB" dirty="0"/>
              <a:t>Environmental </a:t>
            </a:r>
          </a:p>
          <a:p>
            <a:r>
              <a:rPr lang="en-GB" dirty="0"/>
              <a:t>Health and Safety</a:t>
            </a:r>
          </a:p>
          <a:p>
            <a:pPr lvl="0"/>
            <a:r>
              <a:rPr lang="en-GB" dirty="0"/>
              <a:t>8 – 11 technical questions </a:t>
            </a:r>
            <a:r>
              <a:rPr lang="en-GB" dirty="0" smtClean="0"/>
              <a:t>i</a:t>
            </a:r>
            <a:r>
              <a:rPr lang="en-GB" sz="3000" dirty="0" smtClean="0">
                <a:solidFill>
                  <a:prstClr val="black"/>
                </a:solidFill>
              </a:rPr>
              <a:t>ntended </a:t>
            </a:r>
            <a:r>
              <a:rPr lang="en-GB" sz="3000" dirty="0">
                <a:solidFill>
                  <a:prstClr val="black"/>
                </a:solidFill>
              </a:rPr>
              <a:t>to evaluate a pharmacy’s capability to deliver the contract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037" y="-164857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What happens next: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All questions evaluated on a Pass/Fail basis -  no scoring</a:t>
            </a:r>
          </a:p>
          <a:p>
            <a:r>
              <a:rPr lang="en-GB" dirty="0"/>
              <a:t>Pharmacies who pass all the questions will be admitted to the DPS</a:t>
            </a:r>
          </a:p>
          <a:p>
            <a:r>
              <a:rPr lang="en-GB" dirty="0"/>
              <a:t>Pharmacies will be notified via Bravo if they have been successful or unsuccessful</a:t>
            </a:r>
          </a:p>
          <a:p>
            <a:r>
              <a:rPr lang="en-GB" dirty="0"/>
              <a:t>Getting through the PQQ does not constitute award of </a:t>
            </a:r>
            <a:r>
              <a:rPr lang="en-GB" dirty="0" smtClean="0"/>
              <a:t>services</a:t>
            </a:r>
          </a:p>
          <a:p>
            <a:r>
              <a:rPr lang="en-GB" dirty="0" smtClean="0"/>
              <a:t>Successful pharmacies invited to tender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7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How do you respond: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Complete on-line Tender Questionnaire using Bravo e-tendering system</a:t>
            </a:r>
          </a:p>
          <a:p>
            <a:pPr lvl="0"/>
            <a:r>
              <a:rPr lang="en-GB" u="sng" dirty="0">
                <a:solidFill>
                  <a:prstClr val="black"/>
                </a:solidFill>
              </a:rPr>
              <a:t>Tenders must</a:t>
            </a:r>
            <a:r>
              <a:rPr lang="en-GB" dirty="0">
                <a:solidFill>
                  <a:prstClr val="black"/>
                </a:solidFill>
              </a:rPr>
              <a:t> be submitted electronically. We cannot accept responses via the post, hand-delivered or sent by email. 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Tenders </a:t>
            </a:r>
            <a:r>
              <a:rPr lang="en-GB" u="sng" dirty="0">
                <a:solidFill>
                  <a:prstClr val="black"/>
                </a:solidFill>
              </a:rPr>
              <a:t>must</a:t>
            </a:r>
            <a:r>
              <a:rPr lang="en-GB" dirty="0">
                <a:solidFill>
                  <a:prstClr val="black"/>
                </a:solidFill>
              </a:rPr>
              <a:t> be submitted online by </a:t>
            </a:r>
            <a:r>
              <a:rPr lang="en-GB" b="1" dirty="0" smtClean="0">
                <a:solidFill>
                  <a:prstClr val="black"/>
                </a:solidFill>
              </a:rPr>
              <a:t>noon</a:t>
            </a:r>
            <a:r>
              <a:rPr lang="en-GB" dirty="0" smtClean="0">
                <a:solidFill>
                  <a:prstClr val="black"/>
                </a:solidFill>
              </a:rPr>
              <a:t> on </a:t>
            </a:r>
            <a:r>
              <a:rPr lang="en-GB" b="1" dirty="0" smtClean="0">
                <a:solidFill>
                  <a:prstClr val="black"/>
                </a:solidFill>
              </a:rPr>
              <a:t>27 September 2016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Make </a:t>
            </a:r>
            <a:r>
              <a:rPr lang="en-GB" dirty="0">
                <a:solidFill>
                  <a:prstClr val="black"/>
                </a:solidFill>
              </a:rPr>
              <a:t>sure you allow time to upload your Tender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4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Question Types: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sz="3000" dirty="0">
                <a:solidFill>
                  <a:prstClr val="black"/>
                </a:solidFill>
              </a:rPr>
              <a:t>Generic questions – these questions only need to be answered once. These include:</a:t>
            </a:r>
          </a:p>
          <a:p>
            <a:pPr lvl="0"/>
            <a:r>
              <a:rPr lang="en-GB" sz="3000" dirty="0">
                <a:solidFill>
                  <a:prstClr val="black"/>
                </a:solidFill>
              </a:rPr>
              <a:t>Business Continuity</a:t>
            </a:r>
          </a:p>
          <a:p>
            <a:pPr lvl="0"/>
            <a:r>
              <a:rPr lang="en-GB" sz="3000" dirty="0">
                <a:solidFill>
                  <a:prstClr val="black"/>
                </a:solidFill>
              </a:rPr>
              <a:t>Staff Training</a:t>
            </a:r>
          </a:p>
          <a:p>
            <a:pPr lvl="0"/>
            <a:r>
              <a:rPr lang="en-GB" sz="3000" dirty="0">
                <a:solidFill>
                  <a:prstClr val="black"/>
                </a:solidFill>
              </a:rPr>
              <a:t>Safeguarding</a:t>
            </a:r>
          </a:p>
          <a:p>
            <a:pPr lvl="0"/>
            <a:r>
              <a:rPr lang="en-GB" sz="3000" dirty="0">
                <a:solidFill>
                  <a:prstClr val="black"/>
                </a:solidFill>
              </a:rPr>
              <a:t>Information Governance</a:t>
            </a:r>
          </a:p>
          <a:p>
            <a:pPr lvl="0"/>
            <a:r>
              <a:rPr lang="en-GB" sz="3000" dirty="0">
                <a:solidFill>
                  <a:prstClr val="black"/>
                </a:solidFill>
              </a:rPr>
              <a:t>STI Screening</a:t>
            </a:r>
          </a:p>
          <a:p>
            <a:pPr lvl="0"/>
            <a:r>
              <a:rPr lang="en-GB" sz="3000" dirty="0">
                <a:solidFill>
                  <a:prstClr val="black"/>
                </a:solidFill>
              </a:rPr>
              <a:t>Effective promotion of services</a:t>
            </a:r>
          </a:p>
          <a:p>
            <a:pPr lvl="0"/>
            <a:r>
              <a:rPr lang="en-GB" sz="3000" dirty="0">
                <a:solidFill>
                  <a:prstClr val="black"/>
                </a:solidFill>
              </a:rPr>
              <a:t>Patient feedback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8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9A62B"/>
                </a:solidFill>
              </a:rPr>
              <a:t>Question Types:</a:t>
            </a:r>
            <a:endParaRPr lang="en-GB" dirty="0">
              <a:solidFill>
                <a:srgbClr val="F9A62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Location specific questions – these questions have to be answered for each pharmacy location. These include: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Prescriptions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Location of pharmacy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Accessibility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Service availability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Skills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0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9A62B"/>
                </a:solidFill>
              </a:rPr>
              <a:t>Evaluation:</a:t>
            </a:r>
            <a:endParaRPr lang="en-GB" dirty="0">
              <a:solidFill>
                <a:srgbClr val="F9A62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The tender documents will make clear what weighting is given to each criteria and how they will be scored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Marking Scheme for Generic Questions can be found in ITT document 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Marking Scheme for Location Specific Questions can be found underneath each question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All questions are scored from 0 to 5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8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Evaluation: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UHB </a:t>
            </a:r>
            <a:r>
              <a:rPr lang="en-GB" dirty="0"/>
              <a:t>will evaluate and score all tenders strictly against the criteria set out in the ITT </a:t>
            </a:r>
            <a:r>
              <a:rPr lang="en-GB" dirty="0" smtClean="0"/>
              <a:t>documents</a:t>
            </a:r>
          </a:p>
          <a:p>
            <a:r>
              <a:rPr lang="en-GB" dirty="0" smtClean="0"/>
              <a:t>A </a:t>
            </a:r>
            <a:r>
              <a:rPr lang="en-GB" dirty="0"/>
              <a:t>ranked list will be produced for each </a:t>
            </a:r>
            <a:r>
              <a:rPr lang="en-GB" dirty="0" smtClean="0"/>
              <a:t>Lot and BCC ward</a:t>
            </a:r>
            <a:endParaRPr lang="en-GB" dirty="0"/>
          </a:p>
          <a:p>
            <a:r>
              <a:rPr lang="en-GB" dirty="0"/>
              <a:t>Target number of pharmacies </a:t>
            </a:r>
            <a:r>
              <a:rPr lang="en-GB" dirty="0" smtClean="0"/>
              <a:t>for each BCC ward set </a:t>
            </a:r>
            <a:r>
              <a:rPr lang="en-GB" dirty="0"/>
              <a:t>out in ITT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5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rellaarticulationv2_Page_1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l="8358" t="8378" r="7462" b="20490"/>
          <a:stretch/>
        </p:blipFill>
        <p:spPr>
          <a:xfrm>
            <a:off x="95533" y="272955"/>
            <a:ext cx="9051299" cy="54727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373696" y="1839817"/>
            <a:ext cx="1762699" cy="60592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Umbrellaarticulationv2_Page_10.png"/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l="12663" t="25017" r="52867" b="63585"/>
          <a:stretch/>
        </p:blipFill>
        <p:spPr>
          <a:xfrm>
            <a:off x="1243261" y="1468369"/>
            <a:ext cx="4180126" cy="977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581934" y="1468369"/>
            <a:ext cx="1446663" cy="8244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What happens next: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Pharmacies will be notified if their tenders have been successful or unsuccessful</a:t>
            </a:r>
          </a:p>
          <a:p>
            <a:r>
              <a:rPr lang="en-GB" dirty="0"/>
              <a:t>Feedback will be provided to all pharmacies who submitted a bid</a:t>
            </a:r>
          </a:p>
          <a:p>
            <a:r>
              <a:rPr lang="en-GB" dirty="0"/>
              <a:t>Unsuccessful pharmacies will be given feedback on what score they received and the scores/characteristics of the winning bidders</a:t>
            </a:r>
          </a:p>
          <a:p>
            <a:r>
              <a:rPr lang="en-GB" dirty="0"/>
              <a:t>10 day “standstill period” to allow any challenges to be lodged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6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9A62B"/>
                </a:solidFill>
              </a:rPr>
              <a:t>How much will you be paid?:: 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117077"/>
              </p:ext>
            </p:extLst>
          </p:nvPr>
        </p:nvGraphicFramePr>
        <p:xfrm>
          <a:off x="457200" y="1600200"/>
          <a:ext cx="8229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Emergency Hormonal Contraception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£12 + drug tariff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Advance provision of emergency contraception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£12 + drug tariff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Condom distribution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£1.50 (+ condoms </a:t>
                      </a:r>
                      <a:r>
                        <a:rPr lang="en-GB" dirty="0" err="1" smtClean="0"/>
                        <a:t>f.o.c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Dispense STI testing kits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£2.50 (+ kit </a:t>
                      </a:r>
                      <a:r>
                        <a:rPr lang="en-GB" dirty="0" err="1" smtClean="0"/>
                        <a:t>f.o.c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Initiate STI testing and provide kits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£15 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(+ kit </a:t>
                      </a:r>
                      <a:r>
                        <a:rPr kumimoji="0" lang="en-GB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f.o.c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Hepatitis B vaccination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£10 + drug tariff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8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9A62B"/>
                </a:solidFill>
              </a:rPr>
              <a:t>How much will you be paid?:: 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55779"/>
              </p:ext>
            </p:extLst>
          </p:nvPr>
        </p:nvGraphicFramePr>
        <p:xfrm>
          <a:off x="457200" y="1600200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Unit Price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Initiate combined oral contraception, progesterone only oral contraception and contraception injections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£15 + drug tariff (oral)</a:t>
                      </a:r>
                    </a:p>
                    <a:p>
                      <a:r>
                        <a:rPr lang="en-GB" dirty="0" smtClean="0"/>
                        <a:t>£20 + drug tariff (injectable)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Dispense and administer ongoing contraception injections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£10 + drug tariff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Dispense treatment for </a:t>
                      </a:r>
                      <a:r>
                        <a:rPr lang="en-GB" dirty="0" err="1" smtClean="0"/>
                        <a:t>Chalmydia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£10 + drug tariff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5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9A62B"/>
                </a:solidFill>
              </a:rPr>
              <a:t>Bravo portal: 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Bravo portal is an electronic tendering system</a:t>
            </a:r>
          </a:p>
          <a:p>
            <a:r>
              <a:rPr lang="en-GB" dirty="0"/>
              <a:t>Registration is free for suppliers and will give you visibility of tendering opportunities</a:t>
            </a:r>
          </a:p>
          <a:p>
            <a:r>
              <a:rPr lang="en-GB" dirty="0"/>
              <a:t>To register please go to </a:t>
            </a:r>
            <a:r>
              <a:rPr lang="en-GB" dirty="0">
                <a:hlinkClick r:id="rId4"/>
              </a:rPr>
              <a:t>https://heartofengland.bravosolution.co.uk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and follow the instructions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8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9A62B"/>
                </a:solidFill>
              </a:rPr>
              <a:t>Bravo </a:t>
            </a:r>
            <a:r>
              <a:rPr lang="en-GB" dirty="0" smtClean="0">
                <a:solidFill>
                  <a:srgbClr val="F9A62B"/>
                </a:solidFill>
              </a:rPr>
              <a:t>portal: 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9A62B"/>
                </a:solidFill>
              </a:rPr>
              <a:t>What is e-tendering;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E-tendering is the carrying out of the tendering process using electronic means. Including</a:t>
            </a:r>
            <a:r>
              <a:rPr lang="en-GB" dirty="0" smtClean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Potential providers accessing the tender process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On-line questions to complete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Communication between the potential providers and UHB</a:t>
            </a:r>
          </a:p>
          <a:p>
            <a:pPr lvl="0"/>
            <a:endParaRPr lang="en-GB" dirty="0" smtClean="0">
              <a:solidFill>
                <a:prstClr val="black"/>
              </a:solidFill>
            </a:endParaRPr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7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-15567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9A62B"/>
                </a:solidFill>
              </a:rPr>
              <a:t>How to Get Support: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prstClr val="black"/>
                </a:solidFill>
              </a:rPr>
              <a:t>If you require assistance using the Bravo portal please contact the Bravo Technical Support Team. Contact details are below:</a:t>
            </a:r>
          </a:p>
          <a:p>
            <a:pPr lvl="0"/>
            <a:r>
              <a:rPr lang="en-GB" dirty="0">
                <a:solidFill>
                  <a:prstClr val="black"/>
                </a:solidFill>
                <a:ea typeface="Calibri"/>
                <a:cs typeface="Times New Roman"/>
              </a:rPr>
              <a:t>For assistance please contact the Helpdesk operated by </a:t>
            </a:r>
            <a:r>
              <a:rPr lang="en-GB" dirty="0" err="1">
                <a:solidFill>
                  <a:prstClr val="black"/>
                </a:solidFill>
                <a:ea typeface="Calibri"/>
                <a:cs typeface="Times New Roman"/>
              </a:rPr>
              <a:t>BravoSolution</a:t>
            </a:r>
            <a:r>
              <a:rPr lang="en-GB" dirty="0">
                <a:solidFill>
                  <a:prstClr val="black"/>
                </a:solidFill>
                <a:ea typeface="Calibri"/>
                <a:cs typeface="Times New Roman"/>
              </a:rPr>
              <a:t>:</a:t>
            </a:r>
          </a:p>
          <a:p>
            <a:pPr lvl="0"/>
            <a:r>
              <a:rPr lang="en-GB" dirty="0">
                <a:solidFill>
                  <a:prstClr val="black"/>
                </a:solidFill>
                <a:ea typeface="Calibri"/>
                <a:cs typeface="Times New Roman"/>
              </a:rPr>
              <a:t>Open Mon to Fri 8am to 6pm</a:t>
            </a:r>
          </a:p>
          <a:p>
            <a:pPr lvl="0"/>
            <a:r>
              <a:rPr lang="en-GB" dirty="0">
                <a:solidFill>
                  <a:prstClr val="black"/>
                </a:solidFill>
                <a:ea typeface="Calibri"/>
                <a:cs typeface="Times New Roman"/>
              </a:rPr>
              <a:t>Freephone: 0800 368 4850</a:t>
            </a:r>
          </a:p>
          <a:p>
            <a:pPr lvl="0"/>
            <a:r>
              <a:rPr lang="en-GB" dirty="0">
                <a:solidFill>
                  <a:prstClr val="black"/>
                </a:solidFill>
                <a:ea typeface="Calibri"/>
                <a:cs typeface="Times New Roman"/>
              </a:rPr>
              <a:t>email: </a:t>
            </a:r>
            <a:r>
              <a:rPr lang="en-GB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help@bravosolution.co.uk</a:t>
            </a:r>
            <a:endParaRPr lang="en-GB" u="sng" dirty="0">
              <a:solidFill>
                <a:srgbClr val="0000FF"/>
              </a:solidFill>
              <a:ea typeface="Calibri"/>
              <a:cs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3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"/>
            <a:ext cx="91814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3471">
            <a:off x="2930109" y="-837400"/>
            <a:ext cx="6976866" cy="2634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4476">
            <a:off x="-1000572" y="4172129"/>
            <a:ext cx="6870212" cy="34351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4462" y="1541576"/>
            <a:ext cx="6393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47474A"/>
                </a:solidFill>
                <a:cs typeface="Umbrella-Brandfont3"/>
              </a:rPr>
              <a:t>t</a:t>
            </a:r>
            <a:r>
              <a:rPr lang="en-US" sz="9600" dirty="0" smtClean="0">
                <a:solidFill>
                  <a:srgbClr val="47474A"/>
                </a:solidFill>
                <a:cs typeface="Umbrella-Brandfont3"/>
              </a:rPr>
              <a:t>hank you</a:t>
            </a:r>
            <a:endParaRPr lang="en-US" sz="9600" dirty="0">
              <a:solidFill>
                <a:srgbClr val="47474A"/>
              </a:solidFill>
              <a:cs typeface="Umbrella-Brandfont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4462" y="3249826"/>
            <a:ext cx="5755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cs typeface="Avenir 35 Light"/>
              </a:rPr>
              <a:t>0121 </a:t>
            </a:r>
            <a:r>
              <a:rPr lang="en-GB" sz="2800" dirty="0" smtClean="0">
                <a:solidFill>
                  <a:srgbClr val="FFFFFF"/>
                </a:solidFill>
                <a:cs typeface="Avenir 35 Light"/>
              </a:rPr>
              <a:t>237 5700</a:t>
            </a:r>
            <a:endParaRPr lang="en-GB" sz="2800" dirty="0">
              <a:solidFill>
                <a:srgbClr val="FFFFFF"/>
              </a:solidFill>
              <a:cs typeface="Avenir 35 Light"/>
            </a:endParaRPr>
          </a:p>
          <a:p>
            <a:r>
              <a:rPr lang="en-US" sz="2800" dirty="0">
                <a:solidFill>
                  <a:srgbClr val="FFFFFF"/>
                </a:solidFill>
                <a:cs typeface="Avenir 35 Light"/>
              </a:rPr>
              <a:t>umbrellahealth.co.uk</a:t>
            </a:r>
            <a:endParaRPr lang="en-GB" sz="2800" dirty="0">
              <a:solidFill>
                <a:srgbClr val="FFFFFF"/>
              </a:solidFill>
              <a:cs typeface="Avenir 35 Light"/>
            </a:endParaRPr>
          </a:p>
          <a:p>
            <a:r>
              <a:rPr lang="en-US" sz="2400" dirty="0" smtClean="0">
                <a:solidFill>
                  <a:srgbClr val="FFFFFF"/>
                </a:solidFill>
                <a:cs typeface="Avenir 35 Light"/>
              </a:rPr>
              <a:t>umbrella@uhb.nhs.uk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195" y="6021577"/>
            <a:ext cx="1541834" cy="44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pic>
        <p:nvPicPr>
          <p:cNvPr id="2" name="Picture 1" descr="CrossCombo-Yellow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50000" r="36111" b="3558"/>
          <a:stretch/>
        </p:blipFill>
        <p:spPr>
          <a:xfrm>
            <a:off x="6263400" y="-1141662"/>
            <a:ext cx="2924110" cy="32537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89" t="19228" r="7215" b="21455"/>
          <a:stretch/>
        </p:blipFill>
        <p:spPr bwMode="auto">
          <a:xfrm>
            <a:off x="5363571" y="1978925"/>
            <a:ext cx="3466531" cy="4001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522" y="1318109"/>
            <a:ext cx="56618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cs typeface="Avenir 35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Health Promotion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changing behaviour through education and awareness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Self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care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– empowering patients to care for themselves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Local services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– embracing a wide network of community-based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Primary Care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– transforming access to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Specialist services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– dedicated  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   centres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for Sexual Health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Avenir 35 Light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cs typeface="Avenir 35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523" y="785443"/>
            <a:ext cx="711028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9A62B"/>
                </a:solidFill>
                <a:latin typeface="Umbrella-Brandfont3"/>
                <a:cs typeface="Umbrella-Brandfont3"/>
              </a:rPr>
              <a:t>Umbrella model of care</a:t>
            </a:r>
            <a:endParaRPr lang="en-US" sz="4000" dirty="0">
              <a:solidFill>
                <a:srgbClr val="F9A62B"/>
              </a:solidFill>
              <a:latin typeface="Umbrella-Brandfont3"/>
              <a:cs typeface="Umbrella-Brandfont3"/>
            </a:endParaRPr>
          </a:p>
          <a:p>
            <a:pPr>
              <a:lnSpc>
                <a:spcPct val="90000"/>
              </a:lnSpc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412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523" y="785443"/>
            <a:ext cx="751504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9A62B"/>
                </a:solidFill>
                <a:latin typeface="Umbrella-Brandfont3"/>
                <a:cs typeface="Avenir 35 Light"/>
              </a:rPr>
              <a:t>Why change?</a:t>
            </a:r>
          </a:p>
          <a:p>
            <a:endParaRPr lang="en-US" sz="4000" dirty="0">
              <a:solidFill>
                <a:srgbClr val="F9A62B"/>
              </a:solidFill>
              <a:latin typeface="Umbrella-Brandfont3"/>
            </a:endParaRP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model offers:</a:t>
            </a:r>
            <a:b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access to services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One-stop-shop for service users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Emphasis on prevention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Joined-up multi-agency approach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Improved outcomes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1"/>
            <a:ext cx="918145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0692">
            <a:off x="-627361" y="-536173"/>
            <a:ext cx="6976866" cy="26344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51093">
            <a:off x="2174780" y="4179126"/>
            <a:ext cx="7549524" cy="377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11055">
            <a:off x="-683556" y="5848447"/>
            <a:ext cx="2718236" cy="1275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310" y="4268925"/>
            <a:ext cx="1207576" cy="15581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Clinics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s-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074" y="0"/>
            <a:ext cx="9238074" cy="6873567"/>
          </a:xfrm>
          <a:prstGeom prst="rect">
            <a:avLst/>
          </a:prstGeom>
        </p:spPr>
      </p:pic>
      <p:pic>
        <p:nvPicPr>
          <p:cNvPr id="7" name="Picture 6" descr="Umbrella-LOGO-EPS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8" t="31605" r="13910" b="35448"/>
          <a:stretch/>
        </p:blipFill>
        <p:spPr>
          <a:xfrm>
            <a:off x="7316870" y="5980331"/>
            <a:ext cx="1599395" cy="4969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523" y="785443"/>
            <a:ext cx="75150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9A62B"/>
                </a:solidFill>
                <a:latin typeface="Umbrella-Brandfont3"/>
                <a:cs typeface="Avenir 35 Light"/>
              </a:rPr>
              <a:t>Clinical Services</a:t>
            </a:r>
          </a:p>
          <a:p>
            <a:endParaRPr lang="en-US" sz="3200" dirty="0" smtClean="0">
              <a:cs typeface="Avenir 35 Light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Whittall Street Clinic (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B’ham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city centre)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Boots Birmingham (city centre)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Boots Solihull (Mell Square)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Erdington (New Attitudes)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Soho Road</a:t>
            </a: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Northfield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Hawthorn House (Heartlands Hospital site)</a:t>
            </a: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Chelmsley</a:t>
            </a:r>
            <a:r>
              <a:rPr lang="en-GB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Wood Primary Care Centre</a:t>
            </a:r>
            <a:endParaRPr lang="en-GB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1767</Words>
  <Application>Microsoft Office PowerPoint</Application>
  <PresentationFormat>On-screen Show (4:3)</PresentationFormat>
  <Paragraphs>368</Paragraphs>
  <Slides>57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Welcome &amp; Umbrella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Clinics</vt:lpstr>
      <vt:lpstr>PowerPoint Presentation</vt:lpstr>
      <vt:lpstr>Sexual health clinic activity*</vt:lpstr>
      <vt:lpstr>Community </vt:lpstr>
      <vt:lpstr>PowerPoint Presentation</vt:lpstr>
      <vt:lpstr>Pharmacies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</vt:lpstr>
      <vt:lpstr>PowerPoint Presentation</vt:lpstr>
      <vt:lpstr>PowerPoint Presentation</vt:lpstr>
      <vt:lpstr>PowerPoint Presentation</vt:lpstr>
      <vt:lpstr>Sexual health Website*</vt:lpstr>
      <vt:lpstr>STI kits and Chlamydia Screening</vt:lpstr>
      <vt:lpstr>Home STI kits issued*</vt:lpstr>
      <vt:lpstr>Home STI kits Returned*</vt:lpstr>
      <vt:lpstr>STI positivity rate by infection*</vt:lpstr>
      <vt:lpstr>Overall CSP *Overall CSP - includes Hub, Satellite, self sampling, youth and community</vt:lpstr>
      <vt:lpstr>Umbrella Activity</vt:lpstr>
      <vt:lpstr>Total Umbrella Activity – for Pharmacy, STI kits issued to home addresses and Clinic Attendances*</vt:lpstr>
      <vt:lpstr>PowerPoint Presentation</vt:lpstr>
      <vt:lpstr>Useful Email Addresses</vt:lpstr>
      <vt:lpstr>Procurement Process</vt:lpstr>
      <vt:lpstr>Main Contract</vt:lpstr>
      <vt:lpstr>2015 Procurement:</vt:lpstr>
      <vt:lpstr>New Procurement:</vt:lpstr>
      <vt:lpstr>What is a DPS:</vt:lpstr>
      <vt:lpstr>Invitations to Tender (ITT):</vt:lpstr>
      <vt:lpstr>Current Contracts: </vt:lpstr>
      <vt:lpstr>New Subcontract:</vt:lpstr>
      <vt:lpstr>How do you apply:</vt:lpstr>
      <vt:lpstr>Pre-qualification Questionnaire:</vt:lpstr>
      <vt:lpstr>What happens next:</vt:lpstr>
      <vt:lpstr>How do you respond:</vt:lpstr>
      <vt:lpstr>Question Types:</vt:lpstr>
      <vt:lpstr>Question Types:</vt:lpstr>
      <vt:lpstr>Evaluation:</vt:lpstr>
      <vt:lpstr>Evaluation: </vt:lpstr>
      <vt:lpstr>What happens next:</vt:lpstr>
      <vt:lpstr>How much will you be paid?:: </vt:lpstr>
      <vt:lpstr>How much will you be paid?:: </vt:lpstr>
      <vt:lpstr>Bravo portal: </vt:lpstr>
      <vt:lpstr>Bravo portal: </vt:lpstr>
      <vt:lpstr>What is e-tendering;</vt:lpstr>
      <vt:lpstr>How to Get Support: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fdfd</dc:creator>
  <cp:lastModifiedBy>Pam Kelsall</cp:lastModifiedBy>
  <cp:revision>92</cp:revision>
  <cp:lastPrinted>2016-07-19T12:37:24Z</cp:lastPrinted>
  <dcterms:created xsi:type="dcterms:W3CDTF">2015-04-13T08:06:05Z</dcterms:created>
  <dcterms:modified xsi:type="dcterms:W3CDTF">2016-08-11T14:06:11Z</dcterms:modified>
</cp:coreProperties>
</file>